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0" r:id="rId1"/>
  </p:sldMasterIdLst>
  <p:notesMasterIdLst>
    <p:notesMasterId r:id="rId29"/>
  </p:notesMasterIdLst>
  <p:handoutMasterIdLst>
    <p:handoutMasterId r:id="rId30"/>
  </p:handoutMasterIdLst>
  <p:sldIdLst>
    <p:sldId id="486" r:id="rId2"/>
    <p:sldId id="339" r:id="rId3"/>
    <p:sldId id="493" r:id="rId4"/>
    <p:sldId id="494" r:id="rId5"/>
    <p:sldId id="510" r:id="rId6"/>
    <p:sldId id="495" r:id="rId7"/>
    <p:sldId id="502" r:id="rId8"/>
    <p:sldId id="503" r:id="rId9"/>
    <p:sldId id="504" r:id="rId10"/>
    <p:sldId id="507" r:id="rId11"/>
    <p:sldId id="381" r:id="rId12"/>
    <p:sldId id="456" r:id="rId13"/>
    <p:sldId id="375" r:id="rId14"/>
    <p:sldId id="415" r:id="rId15"/>
    <p:sldId id="416" r:id="rId16"/>
    <p:sldId id="506" r:id="rId17"/>
    <p:sldId id="445" r:id="rId18"/>
    <p:sldId id="508" r:id="rId19"/>
    <p:sldId id="509" r:id="rId20"/>
    <p:sldId id="500" r:id="rId21"/>
    <p:sldId id="501" r:id="rId22"/>
    <p:sldId id="393" r:id="rId23"/>
    <p:sldId id="505" r:id="rId24"/>
    <p:sldId id="498" r:id="rId25"/>
    <p:sldId id="499" r:id="rId26"/>
    <p:sldId id="479" r:id="rId27"/>
    <p:sldId id="51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882"/>
    <a:srgbClr val="0830AE"/>
    <a:srgbClr val="0048DA"/>
    <a:srgbClr val="1F4E79"/>
    <a:srgbClr val="4573C4"/>
    <a:srgbClr val="DAE3F4"/>
    <a:srgbClr val="E9EBF5"/>
    <a:srgbClr val="CFD6EB"/>
    <a:srgbClr val="A8AE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47"/>
    <p:restoredTop sz="94631"/>
  </p:normalViewPr>
  <p:slideViewPr>
    <p:cSldViewPr snapToGrid="0" snapToObjects="1">
      <p:cViewPr>
        <p:scale>
          <a:sx n="89" d="100"/>
          <a:sy n="89" d="100"/>
        </p:scale>
        <p:origin x="1280" y="800"/>
      </p:cViewPr>
      <p:guideLst/>
    </p:cSldViewPr>
  </p:slideViewPr>
  <p:notesTextViewPr>
    <p:cViewPr>
      <p:scale>
        <a:sx n="1" d="1"/>
        <a:sy n="1" d="1"/>
      </p:scale>
      <p:origin x="0" y="0"/>
    </p:cViewPr>
  </p:notesTextViewPr>
  <p:sorterViewPr>
    <p:cViewPr>
      <p:scale>
        <a:sx n="95" d="100"/>
        <a:sy n="95"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0114A8-ECB4-DB46-A5A9-A36168AF7683}" type="datetimeFigureOut">
              <a:t>5/1/18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6ABFAF-FCC5-E94F-A0D4-A3CF1F04F804}" type="slidenum">
              <a:t>‹#›</a:t>
            </a:fld>
            <a:endParaRPr lang="en-US"/>
          </a:p>
        </p:txBody>
      </p:sp>
    </p:spTree>
    <p:extLst>
      <p:ext uri="{BB962C8B-B14F-4D97-AF65-F5344CB8AC3E}">
        <p14:creationId xmlns:p14="http://schemas.microsoft.com/office/powerpoint/2010/main" val="18668930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DEF6C6-A986-9B4D-9A8A-2DB2DB247A1E}" type="datetimeFigureOut">
              <a:t>5/1/18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423CC3-DC6B-484B-8461-0EC322AAAFF9}" type="slidenum">
              <a:t>‹#›</a:t>
            </a:fld>
            <a:endParaRPr lang="en-US"/>
          </a:p>
        </p:txBody>
      </p:sp>
    </p:spTree>
    <p:extLst>
      <p:ext uri="{BB962C8B-B14F-4D97-AF65-F5344CB8AC3E}">
        <p14:creationId xmlns:p14="http://schemas.microsoft.com/office/powerpoint/2010/main" val="144850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3C41B5-043F-3048-928E-8B57F55E3605}" type="slidenum">
              <a:rPr lang="uk-UA"/>
              <a:t>1</a:t>
            </a:fld>
            <a:endParaRPr lang="uk-UA" dirty="0"/>
          </a:p>
        </p:txBody>
      </p:sp>
    </p:spTree>
    <p:extLst>
      <p:ext uri="{BB962C8B-B14F-4D97-AF65-F5344CB8AC3E}">
        <p14:creationId xmlns:p14="http://schemas.microsoft.com/office/powerpoint/2010/main" val="487930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3</a:t>
            </a:fld>
            <a:endParaRPr lang="en-US" dirty="0"/>
          </a:p>
        </p:txBody>
      </p:sp>
    </p:spTree>
    <p:extLst>
      <p:ext uri="{BB962C8B-B14F-4D97-AF65-F5344CB8AC3E}">
        <p14:creationId xmlns:p14="http://schemas.microsoft.com/office/powerpoint/2010/main" val="699186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11</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509685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EF074884-CBCD-A345-87B5-D099E7371C79}" type="datetime1">
              <a:t>5/1/18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B710565-3BCB-384B-BDC7-17E2D5C1BA31}" type="datetime1">
              <a:t>5/1/18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E32F0B7-D8C8-0740-A690-393AECBD8DE7}" type="datetime1">
              <a:t>5/1/18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A84FA36-A524-1541-A629-956FA8DAC8A1}" type="datetime1">
              <a:t>5/1/18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3A02D1F-B77F-6842-B270-BB5EA3BC3CA5}" type="datetime1">
              <a:t>5/1/18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D6EF8025-20D0-E544-B2A9-3D8070A6691D}" type="datetime1">
              <a:t>5/1/18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37E47844-BF21-F640-9272-5B56E559120E}" type="datetime1">
              <a:t>5/1/18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F3D0B7-CAF7-9842-99FC-1D437C0FCF03}" type="datetime1">
              <a:t>5/1/18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F0CD4C2-B812-AF40-9B36-58CCBE486198}" type="datetime1">
              <a:t>5/1/18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224B920-3302-1E4B-8F53-75168A528071}" type="datetime1">
              <a:t>5/1/18</a:t>
            </a:fld>
            <a:endParaRPr lang="en-US" dirty="0"/>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8335093-0FD1-934F-ACD9-D5A9CF2A1F9C}" type="datetime1">
              <a:t>5/1/18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8D0BBBD-745C-C343-A262-A053CEF10910}" type="datetime1">
              <a:t>5/1/18</a:t>
            </a:fld>
            <a:endParaRPr lang="en-US" dirty="0"/>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CAD68D5-0E4C-4848-A686-7468EA1DBF7E}" type="datetime1">
              <a:t>5/1/18</a:t>
            </a:fld>
            <a:endParaRPr lang="en-US" dirty="0"/>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7782C4BF-581F-9948-BF9D-F60F7B0878EA}" type="datetime1">
              <a:t>5/1/18</a:t>
            </a:fld>
            <a:endParaRPr lang="en-US" dirty="0"/>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92DAD6-F60D-A842-9940-D8B9745F57AF}" type="datetime1">
              <a:t>5/1/18</a:t>
            </a:fld>
            <a:endParaRPr lang="en-US" dirty="0"/>
          </a:p>
        </p:txBody>
      </p:sp>
      <p:sp>
        <p:nvSpPr>
          <p:cNvPr id="3" name="Footer Placeholder 2"/>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1684F4E-E552-0D46-A998-37535EC73DAD}" type="datetime1">
              <a:t>5/1/18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4481B89-7D7E-AB49-A2F4-3055B081E543}" type="datetime1">
              <a:t>5/1/18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E1AF45CF-8181-E54C-8C2B-3F809C5F6661}" type="datetime1">
              <a:t>5/1/18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607E1EB-901A-6849-9841-1183CB806B04}" type="slidenum">
              <a:rPr lang="uk-UA"/>
              <a:t>‹#›</a:t>
            </a:fld>
            <a:endParaRPr lang="uk-UA"/>
          </a:p>
        </p:txBody>
      </p:sp>
    </p:spTree>
    <p:extLst>
      <p:ext uri="{BB962C8B-B14F-4D97-AF65-F5344CB8AC3E}">
        <p14:creationId xmlns:p14="http://schemas.microsoft.com/office/powerpoint/2010/main" val="1920577525"/>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tiff"/><Relationship Id="rId4" Type="http://schemas.openxmlformats.org/officeDocument/2006/relationships/image" Target="../media/image14.tiff"/><Relationship Id="rId1" Type="http://schemas.openxmlformats.org/officeDocument/2006/relationships/slideLayout" Target="../slideLayouts/slideLayout7.xml"/><Relationship Id="rId2" Type="http://schemas.openxmlformats.org/officeDocument/2006/relationships/image" Target="../media/image12.tiff"/></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tiff"/><Relationship Id="rId1" Type="http://schemas.openxmlformats.org/officeDocument/2006/relationships/slideLayout" Target="../slideLayouts/slideLayout7.xml"/><Relationship Id="rId2" Type="http://schemas.openxmlformats.org/officeDocument/2006/relationships/image" Target="../media/image15.tiff"/></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microsoft.com/office/2007/relationships/hdphoto" Target="../media/hdphoto1.wdp"/><Relationship Id="rId6" Type="http://schemas.openxmlformats.org/officeDocument/2006/relationships/image" Target="../media/image21.jpeg"/><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tiff"/><Relationship Id="rId4" Type="http://schemas.openxmlformats.org/officeDocument/2006/relationships/image" Target="../media/image25.tiff"/><Relationship Id="rId5" Type="http://schemas.openxmlformats.org/officeDocument/2006/relationships/image" Target="../media/image26.tiff"/><Relationship Id="rId1" Type="http://schemas.openxmlformats.org/officeDocument/2006/relationships/slideLayout" Target="../slideLayouts/slideLayout2.xml"/><Relationship Id="rId2" Type="http://schemas.openxmlformats.org/officeDocument/2006/relationships/image" Target="../media/image23.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 Id="rId3"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1" Type="http://schemas.openxmlformats.org/officeDocument/2006/relationships/slideLayout" Target="../slideLayouts/slideLayout6.xml"/><Relationship Id="rId2"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1151463"/>
            <a:ext cx="12819743" cy="8546495"/>
          </a:xfrm>
          <a:prstGeom prst="rect">
            <a:avLst/>
          </a:prstGeom>
        </p:spPr>
      </p:pic>
      <p:sp>
        <p:nvSpPr>
          <p:cNvPr id="4" name="Slide Number Placeholder 3"/>
          <p:cNvSpPr>
            <a:spLocks noGrp="1"/>
          </p:cNvSpPr>
          <p:nvPr>
            <p:ph type="sldNum" sz="quarter" idx="12"/>
          </p:nvPr>
        </p:nvSpPr>
        <p:spPr/>
        <p:txBody>
          <a:bodyPr/>
          <a:lstStyle/>
          <a:p>
            <a:fld id="{20663F53-CAC5-C24D-AA55-838D7A48C7EF}" type="slidenum">
              <a:rPr lang="uk-UA"/>
              <a:t>1</a:t>
            </a:fld>
            <a:endParaRPr lang="uk-UA" dirty="0"/>
          </a:p>
        </p:txBody>
      </p:sp>
      <p:sp>
        <p:nvSpPr>
          <p:cNvPr id="10" name="TextBox 9"/>
          <p:cNvSpPr txBox="1"/>
          <p:nvPr/>
        </p:nvSpPr>
        <p:spPr>
          <a:xfrm>
            <a:off x="145143" y="5398036"/>
            <a:ext cx="12529456" cy="1323439"/>
          </a:xfrm>
          <a:prstGeom prst="rect">
            <a:avLst/>
          </a:prstGeom>
          <a:solidFill>
            <a:schemeClr val="tx1"/>
          </a:solidFill>
        </p:spPr>
        <p:txBody>
          <a:bodyPr wrap="square" rtlCol="0">
            <a:spAutoFit/>
          </a:bodyPr>
          <a:lstStyle/>
          <a:p>
            <a:r>
              <a:rPr lang="en-US" sz="4000" dirty="0">
                <a:solidFill>
                  <a:schemeClr val="bg1"/>
                </a:solidFill>
                <a:latin typeface="Baskerville Old Face" panose="02020602080505020303" pitchFamily="18" charset="0"/>
              </a:rPr>
              <a:t>We do not learn from experience; we learn from reflecting on experience.							</a:t>
            </a:r>
            <a:r>
              <a:rPr lang="en-US" sz="3200" dirty="0">
                <a:solidFill>
                  <a:schemeClr val="bg1"/>
                </a:solidFill>
                <a:latin typeface="Baskerville Old Face" panose="02020602080505020303" pitchFamily="18" charset="0"/>
              </a:rPr>
              <a:t>---John Dewey</a:t>
            </a:r>
          </a:p>
        </p:txBody>
      </p:sp>
    </p:spTree>
    <p:extLst>
      <p:ext uri="{BB962C8B-B14F-4D97-AF65-F5344CB8AC3E}">
        <p14:creationId xmlns:p14="http://schemas.microsoft.com/office/powerpoint/2010/main" val="151797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10</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9402"/>
            <a:ext cx="12192000" cy="6372073"/>
          </a:xfrm>
          <a:prstGeom prst="rect">
            <a:avLst/>
          </a:prstGeom>
        </p:spPr>
      </p:pic>
    </p:spTree>
    <p:extLst>
      <p:ext uri="{BB962C8B-B14F-4D97-AF65-F5344CB8AC3E}">
        <p14:creationId xmlns:p14="http://schemas.microsoft.com/office/powerpoint/2010/main" val="2171585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000778" y="277289"/>
            <a:ext cx="8370661" cy="972075"/>
          </a:xfrm>
          <a:solidFill>
            <a:schemeClr val="accent1"/>
          </a:solidFill>
        </p:spPr>
        <p:txBody>
          <a:bodyPr>
            <a:normAutofit fontScale="90000"/>
          </a:bodyPr>
          <a:lstStyle/>
          <a:p>
            <a:pPr algn="ctr"/>
            <a:r>
              <a:rPr lang="en-US" sz="3600">
                <a:solidFill>
                  <a:schemeClr val="tx1"/>
                </a:solidFill>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2726871" y="1548944"/>
            <a:ext cx="6694715" cy="1950561"/>
          </a:xfrm>
          <a:prstGeom prst="rect">
            <a:avLst/>
          </a:prstGeom>
          <a:noFill/>
          <a:ln w="9525">
            <a:noFill/>
            <a:miter lim="800000"/>
            <a:headEnd/>
            <a:tailEnd/>
          </a:ln>
        </p:spPr>
        <p:txBody>
          <a:bodyPr wrap="square">
            <a:prstTxWarp prst="textNoShape">
              <a:avLst/>
            </a:prstTxWarp>
            <a:spAutoFit/>
          </a:bodyPr>
          <a:lstStyle/>
          <a:p>
            <a:pPr marL="457200" indent="-457200" algn="ctr"/>
            <a:r>
              <a:rPr lang="en-US" sz="2000" b="1">
                <a:solidFill>
                  <a:schemeClr val="accent6"/>
                </a:solidFill>
              </a:rPr>
              <a:t>Interpretive</a:t>
            </a:r>
          </a:p>
          <a:p>
            <a:pPr marL="457200" indent="-457200" algn="ctr"/>
            <a:r>
              <a:rPr lang="en-US" sz="2000"/>
              <a:t>Students listen to, read and / or view an authentic </a:t>
            </a:r>
          </a:p>
          <a:p>
            <a:pPr marL="457200" indent="-457200" algn="ctr"/>
            <a:r>
              <a:rPr lang="en-US" sz="2000"/>
              <a:t>text and answer information as well as </a:t>
            </a:r>
          </a:p>
          <a:p>
            <a:pPr marL="457200" indent="-457200" algn="ctr"/>
            <a:r>
              <a:rPr lang="en-US" sz="2000"/>
              <a:t>interpretive questions to assess comprehension.</a:t>
            </a:r>
          </a:p>
          <a:p>
            <a:pPr marL="457200" indent="-457200" algn="ctr"/>
            <a:r>
              <a:rPr lang="en-US" sz="2000"/>
              <a:t>The teacher provides students with feedback on </a:t>
            </a:r>
          </a:p>
          <a:p>
            <a:pPr marL="457200" indent="-457200" algn="ctr"/>
            <a:r>
              <a:rPr lang="en-US" sz="2000"/>
              <a:t>performance. </a:t>
            </a:r>
          </a:p>
        </p:txBody>
      </p:sp>
      <p:sp>
        <p:nvSpPr>
          <p:cNvPr id="44036" name="AutoShape 4"/>
          <p:cNvSpPr>
            <a:spLocks noChangeArrowheads="1"/>
          </p:cNvSpPr>
          <p:nvPr/>
        </p:nvSpPr>
        <p:spPr bwMode="auto">
          <a:xfrm>
            <a:off x="9874706" y="1904548"/>
            <a:ext cx="1371600" cy="1645920"/>
          </a:xfrm>
          <a:prstGeom prst="curvedLeftArrow">
            <a:avLst>
              <a:gd name="adj1" fmla="val 33117"/>
              <a:gd name="adj2" fmla="val 66234"/>
              <a:gd name="adj3" fmla="val 33333"/>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6477000" y="4027688"/>
            <a:ext cx="4876800" cy="1323439"/>
          </a:xfrm>
          <a:prstGeom prst="rect">
            <a:avLst/>
          </a:prstGeom>
          <a:noFill/>
          <a:ln w="9525">
            <a:noFill/>
            <a:miter lim="800000"/>
            <a:headEnd/>
            <a:tailEnd/>
          </a:ln>
        </p:spPr>
        <p:txBody>
          <a:bodyPr wrap="square">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898071" y="4027688"/>
            <a:ext cx="5197929" cy="1938992"/>
          </a:xfrm>
          <a:prstGeom prst="rect">
            <a:avLst/>
          </a:prstGeom>
          <a:noFill/>
          <a:ln w="9525">
            <a:noFill/>
            <a:miter lim="800000"/>
            <a:headEnd/>
            <a:tailEnd/>
          </a:ln>
        </p:spPr>
        <p:txBody>
          <a:bodyPr wrap="square">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5990083" y="5444732"/>
            <a:ext cx="731520" cy="164592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898071" y="1975757"/>
            <a:ext cx="1371600" cy="164592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3" name="Slide Number Placeholder 2"/>
          <p:cNvSpPr>
            <a:spLocks noGrp="1"/>
          </p:cNvSpPr>
          <p:nvPr>
            <p:ph type="sldNum" sz="quarter" idx="12"/>
          </p:nvPr>
        </p:nvSpPr>
        <p:spPr/>
        <p:txBody>
          <a:bodyPr/>
          <a:lstStyle/>
          <a:p>
            <a:fld id="{74C2F60E-34D8-DD42-93FD-7BD7AE432328}" type="slidenum">
              <a:rPr lang="en-US"/>
              <a:pPr/>
              <a:t>11</a:t>
            </a:fld>
            <a:endParaRPr lang="en-US"/>
          </a:p>
        </p:txBody>
      </p:sp>
    </p:spTree>
    <p:extLst>
      <p:ext uri="{BB962C8B-B14F-4D97-AF65-F5344CB8AC3E}">
        <p14:creationId xmlns:p14="http://schemas.microsoft.com/office/powerpoint/2010/main" val="16479208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12</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6100" y="0"/>
            <a:ext cx="8551183" cy="6858000"/>
          </a:xfrm>
          <a:prstGeom prst="rect">
            <a:avLst/>
          </a:prstGeom>
        </p:spPr>
      </p:pic>
    </p:spTree>
    <p:extLst>
      <p:ext uri="{BB962C8B-B14F-4D97-AF65-F5344CB8AC3E}">
        <p14:creationId xmlns:p14="http://schemas.microsoft.com/office/powerpoint/2010/main" val="689944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Rectangular Callout 4">
            <a:extLst>
              <a:ext uri="{FF2B5EF4-FFF2-40B4-BE49-F238E27FC236}">
                <a16:creationId xmlns="" xmlns:a16="http://schemas.microsoft.com/office/drawing/2014/main" id="{DF109620-EF82-424E-AB09-DBCB4270A0B4}"/>
              </a:ext>
            </a:extLst>
          </p:cNvPr>
          <p:cNvSpPr/>
          <p:nvPr/>
        </p:nvSpPr>
        <p:spPr>
          <a:xfrm>
            <a:off x="227968" y="1760171"/>
            <a:ext cx="5076333" cy="880868"/>
          </a:xfrm>
          <a:prstGeom prst="wedgeRectCallout">
            <a:avLst>
              <a:gd name="adj1" fmla="val -7565"/>
              <a:gd name="adj2" fmla="val 8374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Re-phrasing chunks; retelling; predicting; and using structural clues </a:t>
            </a:r>
          </a:p>
        </p:txBody>
      </p:sp>
      <p:sp>
        <p:nvSpPr>
          <p:cNvPr id="6" name="Rectangular Callout 5">
            <a:extLst>
              <a:ext uri="{FF2B5EF4-FFF2-40B4-BE49-F238E27FC236}">
                <a16:creationId xmlns="" xmlns:a16="http://schemas.microsoft.com/office/drawing/2014/main" id="{9D71C466-D075-E446-B480-739A001B9E00}"/>
              </a:ext>
            </a:extLst>
          </p:cNvPr>
          <p:cNvSpPr/>
          <p:nvPr/>
        </p:nvSpPr>
        <p:spPr>
          <a:xfrm>
            <a:off x="5614836" y="1782257"/>
            <a:ext cx="3398711" cy="1390101"/>
          </a:xfrm>
          <a:prstGeom prst="wedgeRectCallout">
            <a:avLst>
              <a:gd name="adj1" fmla="val -10061"/>
              <a:gd name="adj2" fmla="val 75057"/>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Familiar words in new context; and new words in a familiar context</a:t>
            </a:r>
          </a:p>
        </p:txBody>
      </p:sp>
      <p:sp>
        <p:nvSpPr>
          <p:cNvPr id="7" name="Rectangular Callout 6">
            <a:extLst>
              <a:ext uri="{FF2B5EF4-FFF2-40B4-BE49-F238E27FC236}">
                <a16:creationId xmlns="" xmlns:a16="http://schemas.microsoft.com/office/drawing/2014/main" id="{F86B2FEA-E9D7-624D-8308-5E4D6A3B93AB}"/>
              </a:ext>
            </a:extLst>
          </p:cNvPr>
          <p:cNvSpPr/>
          <p:nvPr/>
        </p:nvSpPr>
        <p:spPr>
          <a:xfrm>
            <a:off x="5121024" y="5422865"/>
            <a:ext cx="2806017" cy="1092983"/>
          </a:xfrm>
          <a:prstGeom prst="wedgeRectCallout">
            <a:avLst>
              <a:gd name="adj1" fmla="val 5967"/>
              <a:gd name="adj2" fmla="val -90475"/>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Context-driven understanding (gist)</a:t>
            </a:r>
          </a:p>
        </p:txBody>
      </p:sp>
      <p:sp>
        <p:nvSpPr>
          <p:cNvPr id="8" name="Rectangular Callout 7">
            <a:extLst>
              <a:ext uri="{FF2B5EF4-FFF2-40B4-BE49-F238E27FC236}">
                <a16:creationId xmlns="" xmlns:a16="http://schemas.microsoft.com/office/drawing/2014/main" id="{9C93721E-63B0-4E41-98B3-65B1D161690B}"/>
              </a:ext>
            </a:extLst>
          </p:cNvPr>
          <p:cNvSpPr/>
          <p:nvPr/>
        </p:nvSpPr>
        <p:spPr>
          <a:xfrm>
            <a:off x="227968" y="5303325"/>
            <a:ext cx="3204941" cy="1104121"/>
          </a:xfrm>
          <a:prstGeom prst="wedgeRectCallout">
            <a:avLst>
              <a:gd name="adj1" fmla="val 70305"/>
              <a:gd name="adj2" fmla="val -51116"/>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Using the author’s perspective and cultural perspective</a:t>
            </a:r>
          </a:p>
        </p:txBody>
      </p:sp>
      <p:sp>
        <p:nvSpPr>
          <p:cNvPr id="9" name="Rectangular Callout 8">
            <a:extLst>
              <a:ext uri="{FF2B5EF4-FFF2-40B4-BE49-F238E27FC236}">
                <a16:creationId xmlns="" xmlns:a16="http://schemas.microsoft.com/office/drawing/2014/main" id="{C30B9327-B0A6-EF4B-B6F8-D9CD3DC2EEE4}"/>
              </a:ext>
            </a:extLst>
          </p:cNvPr>
          <p:cNvSpPr/>
          <p:nvPr/>
        </p:nvSpPr>
        <p:spPr>
          <a:xfrm>
            <a:off x="9881994" y="1837609"/>
            <a:ext cx="2194560" cy="1913256"/>
          </a:xfrm>
          <a:prstGeom prst="wedgeRectCallout">
            <a:avLst>
              <a:gd name="adj1" fmla="val -78791"/>
              <a:gd name="adj2" fmla="val -3951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Whole picture; mediating meaning with the text; a focused task</a:t>
            </a:r>
          </a:p>
        </p:txBody>
      </p:sp>
      <p:pic>
        <p:nvPicPr>
          <p:cNvPr id="10" name="Picture 9">
            <a:extLst>
              <a:ext uri="{FF2B5EF4-FFF2-40B4-BE49-F238E27FC236}">
                <a16:creationId xmlns="" xmlns:a16="http://schemas.microsoft.com/office/drawing/2014/main" id="{C5FED9CE-DF33-9C43-9169-9E6CC34B90A3}"/>
              </a:ext>
            </a:extLst>
          </p:cNvPr>
          <p:cNvPicPr>
            <a:picLocks noChangeAspect="1"/>
          </p:cNvPicPr>
          <p:nvPr/>
        </p:nvPicPr>
        <p:blipFill>
          <a:blip r:embed="rId2"/>
          <a:stretch>
            <a:fillRect/>
          </a:stretch>
        </p:blipFill>
        <p:spPr>
          <a:xfrm>
            <a:off x="599701" y="3172358"/>
            <a:ext cx="2951106" cy="1814635"/>
          </a:xfrm>
          <a:prstGeom prst="rect">
            <a:avLst/>
          </a:prstGeom>
          <a:ln>
            <a:solidFill>
              <a:srgbClr val="343882"/>
            </a:solidFill>
          </a:ln>
        </p:spPr>
      </p:pic>
      <p:pic>
        <p:nvPicPr>
          <p:cNvPr id="11" name="Picture 10">
            <a:extLst>
              <a:ext uri="{FF2B5EF4-FFF2-40B4-BE49-F238E27FC236}">
                <a16:creationId xmlns="" xmlns:a16="http://schemas.microsoft.com/office/drawing/2014/main" id="{45DFCED5-6CA7-AB4E-80E5-40E6FFBD30E6}"/>
              </a:ext>
            </a:extLst>
          </p:cNvPr>
          <p:cNvPicPr>
            <a:picLocks noChangeAspect="1"/>
          </p:cNvPicPr>
          <p:nvPr/>
        </p:nvPicPr>
        <p:blipFill>
          <a:blip r:embed="rId3"/>
          <a:stretch>
            <a:fillRect/>
          </a:stretch>
        </p:blipFill>
        <p:spPr>
          <a:xfrm>
            <a:off x="8606118" y="4206045"/>
            <a:ext cx="3046659" cy="2032706"/>
          </a:xfrm>
          <a:prstGeom prst="rect">
            <a:avLst/>
          </a:prstGeom>
          <a:ln>
            <a:solidFill>
              <a:srgbClr val="343882"/>
            </a:solidFill>
          </a:ln>
        </p:spPr>
      </p:pic>
      <p:pic>
        <p:nvPicPr>
          <p:cNvPr id="12" name="Picture 11">
            <a:extLst>
              <a:ext uri="{FF2B5EF4-FFF2-40B4-BE49-F238E27FC236}">
                <a16:creationId xmlns="" xmlns:a16="http://schemas.microsoft.com/office/drawing/2014/main" id="{792B94A7-A210-6745-A932-625580FD4FCF}"/>
              </a:ext>
            </a:extLst>
          </p:cNvPr>
          <p:cNvPicPr>
            <a:picLocks noChangeAspect="1"/>
          </p:cNvPicPr>
          <p:nvPr/>
        </p:nvPicPr>
        <p:blipFill>
          <a:blip r:embed="rId4"/>
          <a:stretch>
            <a:fillRect/>
          </a:stretch>
        </p:blipFill>
        <p:spPr>
          <a:xfrm>
            <a:off x="4554061" y="3556782"/>
            <a:ext cx="2693904" cy="1616343"/>
          </a:xfrm>
          <a:prstGeom prst="rect">
            <a:avLst/>
          </a:prstGeom>
          <a:ln>
            <a:solidFill>
              <a:srgbClr val="343882"/>
            </a:solidFill>
          </a:ln>
        </p:spPr>
      </p:pic>
      <p:sp>
        <p:nvSpPr>
          <p:cNvPr id="13" name="Title 7"/>
          <p:cNvSpPr txBox="1">
            <a:spLocks/>
          </p:cNvSpPr>
          <p:nvPr/>
        </p:nvSpPr>
        <p:spPr>
          <a:xfrm>
            <a:off x="720142" y="81591"/>
            <a:ext cx="10515600" cy="733667"/>
          </a:xfrm>
          <a:prstGeom prst="rect">
            <a:avLst/>
          </a:prstGeom>
          <a:solidFill>
            <a:schemeClr val="accent1"/>
          </a:solidFill>
        </p:spPr>
        <p:txBody>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b="1" dirty="0">
                <a:solidFill>
                  <a:schemeClr val="tx1"/>
                </a:solidFill>
                <a:latin typeface="Corbel" charset="0"/>
                <a:ea typeface="Corbel" charset="0"/>
                <a:cs typeface="Corbel" charset="0"/>
              </a:rPr>
              <a:t>Interpretive Mode</a:t>
            </a:r>
            <a:endParaRPr lang="en-US" dirty="0">
              <a:solidFill>
                <a:schemeClr val="tx1"/>
              </a:solidFill>
              <a:latin typeface="Corbel" charset="0"/>
              <a:ea typeface="Corbel" charset="0"/>
              <a:cs typeface="Corbel" charset="0"/>
            </a:endParaRPr>
          </a:p>
        </p:txBody>
      </p:sp>
      <p:sp>
        <p:nvSpPr>
          <p:cNvPr id="14" name="Title 7"/>
          <p:cNvSpPr txBox="1">
            <a:spLocks/>
          </p:cNvSpPr>
          <p:nvPr/>
        </p:nvSpPr>
        <p:spPr>
          <a:xfrm>
            <a:off x="720142" y="83578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latin typeface="Corbel" charset="0"/>
                <a:ea typeface="Corbel" charset="0"/>
                <a:cs typeface="Corbel" charset="0"/>
              </a:rPr>
              <a:t>Learners understand, interpret, and analyze what is heard, read or viewed on a variety of topics. </a:t>
            </a:r>
          </a:p>
          <a:p>
            <a:pPr algn="ctr"/>
            <a:endParaRPr lang="en-US" sz="2800" dirty="0">
              <a:latin typeface="Corbel" charset="0"/>
              <a:ea typeface="Corbel" charset="0"/>
              <a:cs typeface="Corbel" charset="0"/>
            </a:endParaRPr>
          </a:p>
        </p:txBody>
      </p:sp>
    </p:spTree>
    <p:extLst>
      <p:ext uri="{BB962C8B-B14F-4D97-AF65-F5344CB8AC3E}">
        <p14:creationId xmlns:p14="http://schemas.microsoft.com/office/powerpoint/2010/main" val="1948358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14</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ext Placeholder 3">
            <a:extLst>
              <a:ext uri="{FF2B5EF4-FFF2-40B4-BE49-F238E27FC236}">
                <a16:creationId xmlns="" xmlns:a16="http://schemas.microsoft.com/office/drawing/2014/main" id="{4B6E7125-C519-6F46-8B2C-448EFFF26FF6}"/>
              </a:ext>
            </a:extLst>
          </p:cNvPr>
          <p:cNvSpPr txBox="1">
            <a:spLocks/>
          </p:cNvSpPr>
          <p:nvPr/>
        </p:nvSpPr>
        <p:spPr>
          <a:xfrm>
            <a:off x="324082" y="849526"/>
            <a:ext cx="11543219" cy="1299546"/>
          </a:xfrm>
          <a:prstGeom prst="rect">
            <a:avLst/>
          </a:prstGeom>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ea typeface="Century Gothic" charset="0"/>
                <a:cs typeface="Calibri" panose="020F0502020204030204" pitchFamily="34" charset="0"/>
              </a:rPr>
              <a:t>Learners present information, concepts, and ideas to inform, explain, persuade, and narrate on a variety of topics using appropriate media and adapting to various audiences of listeners, readers, or viewers.</a:t>
            </a:r>
            <a:endParaRPr lang="en-US" dirty="0">
              <a:ea typeface="Century Gothic" charset="0"/>
              <a:cs typeface="Century Gothic" charset="0"/>
            </a:endParaRPr>
          </a:p>
        </p:txBody>
      </p:sp>
      <p:sp>
        <p:nvSpPr>
          <p:cNvPr id="4" name="Rectangular Callout 3">
            <a:extLst>
              <a:ext uri="{FF2B5EF4-FFF2-40B4-BE49-F238E27FC236}">
                <a16:creationId xmlns="" xmlns:a16="http://schemas.microsoft.com/office/drawing/2014/main" id="{C30B9327-B0A6-EF4B-B6F8-D9CD3DC2EEE4}"/>
              </a:ext>
            </a:extLst>
          </p:cNvPr>
          <p:cNvSpPr/>
          <p:nvPr/>
        </p:nvSpPr>
        <p:spPr>
          <a:xfrm>
            <a:off x="106004" y="4245413"/>
            <a:ext cx="2402869" cy="1080838"/>
          </a:xfrm>
          <a:prstGeom prst="wedgeRectCallout">
            <a:avLst>
              <a:gd name="adj1" fmla="val 70852"/>
              <a:gd name="adj2" fmla="val -3777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one-way communication</a:t>
            </a:r>
          </a:p>
        </p:txBody>
      </p:sp>
      <p:pic>
        <p:nvPicPr>
          <p:cNvPr id="5" name="Picture 4">
            <a:extLst>
              <a:ext uri="{FF2B5EF4-FFF2-40B4-BE49-F238E27FC236}">
                <a16:creationId xmlns="" xmlns:a16="http://schemas.microsoft.com/office/drawing/2014/main" id="{84E0D08B-A1E4-EA4D-9467-E7469D42F979}"/>
              </a:ext>
            </a:extLst>
          </p:cNvPr>
          <p:cNvPicPr>
            <a:picLocks noChangeAspect="1"/>
          </p:cNvPicPr>
          <p:nvPr/>
        </p:nvPicPr>
        <p:blipFill rotWithShape="1">
          <a:blip r:embed="rId2"/>
          <a:srcRect l="16919"/>
          <a:stretch/>
        </p:blipFill>
        <p:spPr>
          <a:xfrm>
            <a:off x="9214483" y="4898706"/>
            <a:ext cx="2840094" cy="1645920"/>
          </a:xfrm>
          <a:prstGeom prst="wedgeRectCallout">
            <a:avLst>
              <a:gd name="adj1" fmla="val -78491"/>
              <a:gd name="adj2" fmla="val 457"/>
            </a:avLst>
          </a:prstGeom>
          <a:ln>
            <a:solidFill>
              <a:srgbClr val="BB114A"/>
            </a:solidFill>
          </a:ln>
        </p:spPr>
      </p:pic>
      <p:pic>
        <p:nvPicPr>
          <p:cNvPr id="6" name="Picture 5" descr="P4220050-2">
            <a:extLst>
              <a:ext uri="{FF2B5EF4-FFF2-40B4-BE49-F238E27FC236}">
                <a16:creationId xmlns="" xmlns:a16="http://schemas.microsoft.com/office/drawing/2014/main" id="{8783FA13-3C93-6D4F-9EF1-6913457C57DB}"/>
              </a:ext>
            </a:extLst>
          </p:cNvPr>
          <p:cNvPicPr>
            <a:picLocks noChangeAspect="1" noChangeArrowheads="1"/>
          </p:cNvPicPr>
          <p:nvPr/>
        </p:nvPicPr>
        <p:blipFill>
          <a:blip r:embed="rId3"/>
          <a:srcRect/>
          <a:stretch>
            <a:fillRect/>
          </a:stretch>
        </p:blipFill>
        <p:spPr bwMode="auto">
          <a:xfrm>
            <a:off x="452494" y="2336454"/>
            <a:ext cx="2381982" cy="1645920"/>
          </a:xfrm>
          <a:prstGeom prst="wedgeRectCallout">
            <a:avLst>
              <a:gd name="adj1" fmla="val 61113"/>
              <a:gd name="adj2" fmla="val 35428"/>
            </a:avLst>
          </a:prstGeom>
          <a:noFill/>
          <a:ln>
            <a:solidFill>
              <a:srgbClr val="BB114A"/>
            </a:solidFill>
          </a:ln>
        </p:spPr>
      </p:pic>
      <p:pic>
        <p:nvPicPr>
          <p:cNvPr id="7" name="Picture 6">
            <a:extLst>
              <a:ext uri="{FF2B5EF4-FFF2-40B4-BE49-F238E27FC236}">
                <a16:creationId xmlns="" xmlns:a16="http://schemas.microsoft.com/office/drawing/2014/main" id="{A4205B3B-9C73-C647-941A-EF63F72248A6}"/>
              </a:ext>
            </a:extLst>
          </p:cNvPr>
          <p:cNvPicPr>
            <a:picLocks noChangeAspect="1"/>
          </p:cNvPicPr>
          <p:nvPr/>
        </p:nvPicPr>
        <p:blipFill>
          <a:blip r:embed="rId4"/>
          <a:stretch>
            <a:fillRect/>
          </a:stretch>
        </p:blipFill>
        <p:spPr>
          <a:xfrm>
            <a:off x="3741795" y="4861486"/>
            <a:ext cx="2460188" cy="1683140"/>
          </a:xfrm>
          <a:prstGeom prst="wedgeRectCallout">
            <a:avLst>
              <a:gd name="adj1" fmla="val -75441"/>
              <a:gd name="adj2" fmla="val 40051"/>
            </a:avLst>
          </a:prstGeom>
          <a:solidFill>
            <a:srgbClr val="BB114A"/>
          </a:solidFill>
          <a:ln>
            <a:solidFill>
              <a:srgbClr val="BB114A"/>
            </a:solidFill>
          </a:ln>
        </p:spPr>
      </p:pic>
      <p:sp>
        <p:nvSpPr>
          <p:cNvPr id="8" name="Rectangular Callout 7">
            <a:extLst>
              <a:ext uri="{FF2B5EF4-FFF2-40B4-BE49-F238E27FC236}">
                <a16:creationId xmlns="" xmlns:a16="http://schemas.microsoft.com/office/drawing/2014/main" id="{75F2C0EF-759A-EB41-BF96-9D3BC1EA792B}"/>
              </a:ext>
            </a:extLst>
          </p:cNvPr>
          <p:cNvSpPr/>
          <p:nvPr/>
        </p:nvSpPr>
        <p:spPr>
          <a:xfrm>
            <a:off x="3197633" y="2791680"/>
            <a:ext cx="1819515" cy="1739544"/>
          </a:xfrm>
          <a:prstGeom prst="wedgeRectCallout">
            <a:avLst>
              <a:gd name="adj1" fmla="val 90190"/>
              <a:gd name="adj2" fmla="val -4965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practiced, rehearsed, polished, edited</a:t>
            </a:r>
          </a:p>
        </p:txBody>
      </p:sp>
      <p:sp>
        <p:nvSpPr>
          <p:cNvPr id="9" name="Rectangular Callout 8">
            <a:extLst>
              <a:ext uri="{FF2B5EF4-FFF2-40B4-BE49-F238E27FC236}">
                <a16:creationId xmlns="" xmlns:a16="http://schemas.microsoft.com/office/drawing/2014/main" id="{5A58173C-045C-0847-AF34-FE6E943F5B50}"/>
              </a:ext>
            </a:extLst>
          </p:cNvPr>
          <p:cNvSpPr/>
          <p:nvPr/>
        </p:nvSpPr>
        <p:spPr>
          <a:xfrm>
            <a:off x="6681592" y="4388961"/>
            <a:ext cx="1929008" cy="1027025"/>
          </a:xfrm>
          <a:prstGeom prst="wedgeRectCallout">
            <a:avLst>
              <a:gd name="adj1" fmla="val 41057"/>
              <a:gd name="adj2" fmla="val 10771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an awareness of audience</a:t>
            </a:r>
          </a:p>
        </p:txBody>
      </p:sp>
      <p:sp>
        <p:nvSpPr>
          <p:cNvPr id="10" name="Rectangular Callout 9">
            <a:extLst>
              <a:ext uri="{FF2B5EF4-FFF2-40B4-BE49-F238E27FC236}">
                <a16:creationId xmlns="" xmlns:a16="http://schemas.microsoft.com/office/drawing/2014/main" id="{62FC9432-3BC7-5B49-B325-6F063748C1AF}"/>
              </a:ext>
            </a:extLst>
          </p:cNvPr>
          <p:cNvSpPr/>
          <p:nvPr/>
        </p:nvSpPr>
        <p:spPr>
          <a:xfrm>
            <a:off x="946000" y="5634121"/>
            <a:ext cx="1913149" cy="1027025"/>
          </a:xfrm>
          <a:prstGeom prst="wedgeRectCallout">
            <a:avLst>
              <a:gd name="adj1" fmla="val -4947"/>
              <a:gd name="adj2" fmla="val -71522"/>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organized</a:t>
            </a:r>
          </a:p>
        </p:txBody>
      </p:sp>
      <p:sp>
        <p:nvSpPr>
          <p:cNvPr id="11" name="Rectangular Callout 10">
            <a:extLst>
              <a:ext uri="{FF2B5EF4-FFF2-40B4-BE49-F238E27FC236}">
                <a16:creationId xmlns="" xmlns:a16="http://schemas.microsoft.com/office/drawing/2014/main" id="{DAB2DDEE-6168-0047-8A2E-55AB791A3E90}"/>
              </a:ext>
            </a:extLst>
          </p:cNvPr>
          <p:cNvSpPr/>
          <p:nvPr/>
        </p:nvSpPr>
        <p:spPr>
          <a:xfrm>
            <a:off x="5606625" y="2268679"/>
            <a:ext cx="2624544" cy="1575310"/>
          </a:xfrm>
          <a:prstGeom prst="wedgeRectCallout">
            <a:avLst>
              <a:gd name="adj1" fmla="val 5528"/>
              <a:gd name="adj2" fmla="val 7356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Improved by using appropriate tools (dictionary, spell check, etc.)</a:t>
            </a:r>
          </a:p>
        </p:txBody>
      </p:sp>
      <p:sp>
        <p:nvSpPr>
          <p:cNvPr id="12" name="Rectangular Callout 11">
            <a:extLst>
              <a:ext uri="{FF2B5EF4-FFF2-40B4-BE49-F238E27FC236}">
                <a16:creationId xmlns="" xmlns:a16="http://schemas.microsoft.com/office/drawing/2014/main" id="{B9AA246E-19C7-1142-BFFF-7B4A769992C8}"/>
              </a:ext>
            </a:extLst>
          </p:cNvPr>
          <p:cNvSpPr/>
          <p:nvPr/>
        </p:nvSpPr>
        <p:spPr>
          <a:xfrm>
            <a:off x="8610600" y="2464428"/>
            <a:ext cx="3256701" cy="1236012"/>
          </a:xfrm>
          <a:prstGeom prst="wedgeRectCallout">
            <a:avLst>
              <a:gd name="adj1" fmla="val -47495"/>
              <a:gd name="adj2" fmla="val 9064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produced for an intended audience and purpose</a:t>
            </a:r>
          </a:p>
        </p:txBody>
      </p:sp>
      <p:sp>
        <p:nvSpPr>
          <p:cNvPr id="13" name="Title 7"/>
          <p:cNvSpPr txBox="1">
            <a:spLocks/>
          </p:cNvSpPr>
          <p:nvPr/>
        </p:nvSpPr>
        <p:spPr>
          <a:xfrm>
            <a:off x="946000" y="110573"/>
            <a:ext cx="10446809" cy="664963"/>
          </a:xfrm>
          <a:prstGeom prst="rect">
            <a:avLst/>
          </a:prstGeom>
          <a:solidFill>
            <a:schemeClr val="accent1"/>
          </a:solidFill>
        </p:spPr>
        <p:txBody>
          <a:bodyPr>
            <a:normAutofit lnSpcReduction="1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400" b="1" dirty="0">
                <a:solidFill>
                  <a:schemeClr val="tx1"/>
                </a:solidFill>
              </a:rPr>
              <a:t>Presentational Communication</a:t>
            </a:r>
            <a:endParaRPr lang="en-US" sz="4400">
              <a:solidFill>
                <a:schemeClr val="tx1"/>
              </a:solidFill>
            </a:endParaRPr>
          </a:p>
        </p:txBody>
      </p:sp>
    </p:spTree>
    <p:extLst>
      <p:ext uri="{BB962C8B-B14F-4D97-AF65-F5344CB8AC3E}">
        <p14:creationId xmlns:p14="http://schemas.microsoft.com/office/powerpoint/2010/main" val="201898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4000"/>
                            </p:stCondLst>
                            <p:childTnLst>
                              <p:par>
                                <p:cTn id="17" presetID="10" presetClass="entr" presetSubtype="0"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5500"/>
                            </p:stCondLst>
                            <p:childTnLst>
                              <p:par>
                                <p:cTn id="21" presetID="10" presetClass="entr" presetSubtype="0" fill="hold" grpId="0"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7000"/>
                            </p:stCondLst>
                            <p:childTnLst>
                              <p:par>
                                <p:cTn id="25" presetID="10" presetClass="entr" presetSubtype="0" fill="hold" grpId="0" nodeType="after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15</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ext Placeholder 3">
            <a:extLst>
              <a:ext uri="{FF2B5EF4-FFF2-40B4-BE49-F238E27FC236}">
                <a16:creationId xmlns="" xmlns:a16="http://schemas.microsoft.com/office/drawing/2014/main" id="{4B6E7125-C519-6F46-8B2C-448EFFF26FF6}"/>
              </a:ext>
            </a:extLst>
          </p:cNvPr>
          <p:cNvSpPr txBox="1">
            <a:spLocks/>
          </p:cNvSpPr>
          <p:nvPr/>
        </p:nvSpPr>
        <p:spPr>
          <a:xfrm>
            <a:off x="418011" y="946472"/>
            <a:ext cx="11542724" cy="895159"/>
          </a:xfrm>
          <a:prstGeom prst="rect">
            <a:avLst/>
          </a:prstGeom>
          <a:noFill/>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latin typeface="Corbel" charset="0"/>
                <a:ea typeface="Corbel" charset="0"/>
                <a:cs typeface="Corbel" charset="0"/>
              </a:rPr>
              <a:t>Learners interact and negotiate meaning in spoken, signed, or written  conversations to share information, reactions, feelings, and opinions</a:t>
            </a:r>
            <a:r>
              <a:rPr lang="en-US" b="1" dirty="0">
                <a:latin typeface="Corbel" charset="0"/>
                <a:ea typeface="Corbel" charset="0"/>
                <a:cs typeface="Corbel" charset="0"/>
              </a:rPr>
              <a:t>. </a:t>
            </a:r>
          </a:p>
        </p:txBody>
      </p:sp>
      <p:sp>
        <p:nvSpPr>
          <p:cNvPr id="4" name="Rectangular Callout 3">
            <a:extLst>
              <a:ext uri="{FF2B5EF4-FFF2-40B4-BE49-F238E27FC236}">
                <a16:creationId xmlns="" xmlns:a16="http://schemas.microsoft.com/office/drawing/2014/main" id="{DF109620-EF82-424E-AB09-DBCB4270A0B4}"/>
              </a:ext>
            </a:extLst>
          </p:cNvPr>
          <p:cNvSpPr/>
          <p:nvPr/>
        </p:nvSpPr>
        <p:spPr>
          <a:xfrm>
            <a:off x="145298" y="1977443"/>
            <a:ext cx="2106354" cy="1027025"/>
          </a:xfrm>
          <a:prstGeom prst="wedgeRectCallout">
            <a:avLst>
              <a:gd name="adj1" fmla="val 49253"/>
              <a:gd name="adj2" fmla="val 8374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 two-way exchange</a:t>
            </a:r>
          </a:p>
        </p:txBody>
      </p:sp>
      <p:sp>
        <p:nvSpPr>
          <p:cNvPr id="5" name="Rectangular Callout 4">
            <a:extLst>
              <a:ext uri="{FF2B5EF4-FFF2-40B4-BE49-F238E27FC236}">
                <a16:creationId xmlns="" xmlns:a16="http://schemas.microsoft.com/office/drawing/2014/main" id="{9D71C466-D075-E446-B480-739A001B9E00}"/>
              </a:ext>
            </a:extLst>
          </p:cNvPr>
          <p:cNvSpPr/>
          <p:nvPr/>
        </p:nvSpPr>
        <p:spPr>
          <a:xfrm>
            <a:off x="3358952" y="2243045"/>
            <a:ext cx="2624544" cy="1027025"/>
          </a:xfrm>
          <a:prstGeom prst="wedgeRectCallout">
            <a:avLst>
              <a:gd name="adj1" fmla="val -4522"/>
              <a:gd name="adj2" fmla="val 128261"/>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spontaneous and unpredictable</a:t>
            </a:r>
          </a:p>
        </p:txBody>
      </p:sp>
      <p:sp>
        <p:nvSpPr>
          <p:cNvPr id="6" name="Rectangular Callout 5">
            <a:extLst>
              <a:ext uri="{FF2B5EF4-FFF2-40B4-BE49-F238E27FC236}">
                <a16:creationId xmlns="" xmlns:a16="http://schemas.microsoft.com/office/drawing/2014/main" id="{7D541335-0BAA-D240-8BF0-83672B622E64}"/>
              </a:ext>
            </a:extLst>
          </p:cNvPr>
          <p:cNvSpPr/>
          <p:nvPr/>
        </p:nvSpPr>
        <p:spPr>
          <a:xfrm>
            <a:off x="3894211" y="4029732"/>
            <a:ext cx="1767027" cy="1027025"/>
          </a:xfrm>
          <a:prstGeom prst="wedgeRectCallout">
            <a:avLst>
              <a:gd name="adj1" fmla="val -26847"/>
              <a:gd name="adj2" fmla="val 73269"/>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helping each other</a:t>
            </a:r>
          </a:p>
        </p:txBody>
      </p:sp>
      <p:sp>
        <p:nvSpPr>
          <p:cNvPr id="7" name="Rectangular Callout 6">
            <a:extLst>
              <a:ext uri="{FF2B5EF4-FFF2-40B4-BE49-F238E27FC236}">
                <a16:creationId xmlns="" xmlns:a16="http://schemas.microsoft.com/office/drawing/2014/main" id="{F86B2FEA-E9D7-624D-8308-5E4D6A3B93AB}"/>
              </a:ext>
            </a:extLst>
          </p:cNvPr>
          <p:cNvSpPr/>
          <p:nvPr/>
        </p:nvSpPr>
        <p:spPr>
          <a:xfrm>
            <a:off x="4125425" y="5549057"/>
            <a:ext cx="2063948" cy="1027025"/>
          </a:xfrm>
          <a:prstGeom prst="wedgeRectCallout">
            <a:avLst>
              <a:gd name="adj1" fmla="val 57723"/>
              <a:gd name="adj2" fmla="val -9170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focused on the message</a:t>
            </a:r>
          </a:p>
        </p:txBody>
      </p:sp>
      <p:sp>
        <p:nvSpPr>
          <p:cNvPr id="8" name="Rectangular Callout 7">
            <a:extLst>
              <a:ext uri="{FF2B5EF4-FFF2-40B4-BE49-F238E27FC236}">
                <a16:creationId xmlns="" xmlns:a16="http://schemas.microsoft.com/office/drawing/2014/main" id="{9C93721E-63B0-4E41-98B3-65B1D161690B}"/>
              </a:ext>
            </a:extLst>
          </p:cNvPr>
          <p:cNvSpPr/>
          <p:nvPr/>
        </p:nvSpPr>
        <p:spPr>
          <a:xfrm>
            <a:off x="1198475" y="5525243"/>
            <a:ext cx="2160477" cy="1027025"/>
          </a:xfrm>
          <a:prstGeom prst="wedgeRectCallout">
            <a:avLst>
              <a:gd name="adj1" fmla="val 70305"/>
              <a:gd name="adj2" fmla="val -5111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following up and reacting</a:t>
            </a:r>
          </a:p>
        </p:txBody>
      </p:sp>
      <p:sp>
        <p:nvSpPr>
          <p:cNvPr id="9" name="Rectangular Callout 8">
            <a:extLst>
              <a:ext uri="{FF2B5EF4-FFF2-40B4-BE49-F238E27FC236}">
                <a16:creationId xmlns="" xmlns:a16="http://schemas.microsoft.com/office/drawing/2014/main" id="{C30B9327-B0A6-EF4B-B6F8-D9CD3DC2EEE4}"/>
              </a:ext>
            </a:extLst>
          </p:cNvPr>
          <p:cNvSpPr/>
          <p:nvPr/>
        </p:nvSpPr>
        <p:spPr>
          <a:xfrm>
            <a:off x="9423517" y="4226896"/>
            <a:ext cx="2437557" cy="2149054"/>
          </a:xfrm>
          <a:prstGeom prst="wedgeRectCallout">
            <a:avLst>
              <a:gd name="adj1" fmla="val -78791"/>
              <a:gd name="adj2" fmla="val -3951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asking for clarification if communication fails/falters</a:t>
            </a:r>
          </a:p>
        </p:txBody>
      </p:sp>
      <p:pic>
        <p:nvPicPr>
          <p:cNvPr id="10" name="Picture 9">
            <a:extLst>
              <a:ext uri="{FF2B5EF4-FFF2-40B4-BE49-F238E27FC236}">
                <a16:creationId xmlns="" xmlns:a16="http://schemas.microsoft.com/office/drawing/2014/main" id="{734005B8-B6CD-D046-90FE-407BDFE1324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8797604" y="2189290"/>
            <a:ext cx="2556196" cy="1390626"/>
          </a:xfrm>
          <a:prstGeom prst="wedgeRectCallout">
            <a:avLst>
              <a:gd name="adj1" fmla="val -35951"/>
              <a:gd name="adj2" fmla="val 84479"/>
            </a:avLst>
          </a:prstGeom>
          <a:ln>
            <a:solidFill>
              <a:srgbClr val="BB114A"/>
            </a:solidFill>
          </a:ln>
        </p:spPr>
      </p:pic>
      <p:pic>
        <p:nvPicPr>
          <p:cNvPr id="11" name="Picture 10">
            <a:extLst>
              <a:ext uri="{FF2B5EF4-FFF2-40B4-BE49-F238E27FC236}">
                <a16:creationId xmlns="" xmlns:a16="http://schemas.microsoft.com/office/drawing/2014/main" id="{F8BC3CEA-0491-D749-8AD0-9BC024BB8F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535" y="3397035"/>
            <a:ext cx="2627893" cy="1659722"/>
          </a:xfrm>
          <a:prstGeom prst="wedgeRectCallout">
            <a:avLst>
              <a:gd name="adj1" fmla="val 67867"/>
              <a:gd name="adj2" fmla="val -10177"/>
            </a:avLst>
          </a:prstGeom>
          <a:ln>
            <a:solidFill>
              <a:srgbClr val="BB114A"/>
            </a:solidFill>
          </a:ln>
        </p:spPr>
      </p:pic>
      <p:pic>
        <p:nvPicPr>
          <p:cNvPr id="12" name="Picture 4" descr="https://encrypted-tbn0.google.com/images?q=tbn:ANd9GcSIRx7FdDByfe4GopI2CFnMNoc-UZ2_RkodIhm4K8vBXAGepfMV">
            <a:extLst>
              <a:ext uri="{FF2B5EF4-FFF2-40B4-BE49-F238E27FC236}">
                <a16:creationId xmlns="" xmlns:a16="http://schemas.microsoft.com/office/drawing/2014/main" id="{FE6256E6-A8FB-4F47-BF59-C49A8B3584F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121231" y="5287462"/>
            <a:ext cx="1836224" cy="1264806"/>
          </a:xfrm>
          <a:prstGeom prst="wedgeRectCallout">
            <a:avLst>
              <a:gd name="adj1" fmla="val 4751"/>
              <a:gd name="adj2" fmla="val -72411"/>
            </a:avLst>
          </a:prstGeom>
          <a:noFill/>
          <a:ln>
            <a:solidFill>
              <a:srgbClr val="BB114A"/>
            </a:solidFill>
          </a:ln>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 xmlns:a16="http://schemas.microsoft.com/office/drawing/2014/main" id="{F4959E0E-BA32-6D48-8EE0-E46015B0F1E3}"/>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6349013" y="2938770"/>
            <a:ext cx="1804387" cy="1501832"/>
          </a:xfrm>
          <a:prstGeom prst="wedgeRectCallout">
            <a:avLst>
              <a:gd name="adj1" fmla="val -46916"/>
              <a:gd name="adj2" fmla="val 83989"/>
            </a:avLst>
          </a:prstGeom>
          <a:ln>
            <a:solidFill>
              <a:srgbClr val="BB114A"/>
            </a:solidFill>
          </a:ln>
        </p:spPr>
      </p:pic>
      <p:sp>
        <p:nvSpPr>
          <p:cNvPr id="14" name="Title 9"/>
          <p:cNvSpPr txBox="1">
            <a:spLocks/>
          </p:cNvSpPr>
          <p:nvPr/>
        </p:nvSpPr>
        <p:spPr>
          <a:xfrm>
            <a:off x="888274" y="161312"/>
            <a:ext cx="10465526" cy="695515"/>
          </a:xfrm>
          <a:prstGeom prst="rect">
            <a:avLst/>
          </a:prstGeom>
          <a:solidFill>
            <a:schemeClr val="accent1"/>
          </a:solidFill>
        </p:spPr>
        <p:txBody>
          <a:bodyP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400" b="1" dirty="0">
                <a:solidFill>
                  <a:schemeClr val="tx1"/>
                </a:solidFill>
                <a:latin typeface="Corbel" charset="0"/>
                <a:ea typeface="Corbel" charset="0"/>
                <a:cs typeface="Corbel" charset="0"/>
              </a:rPr>
              <a:t>Interpersonal Communication</a:t>
            </a:r>
            <a:endParaRPr lang="en-US" sz="4400">
              <a:solidFill>
                <a:schemeClr val="tx1"/>
              </a:solidFill>
              <a:latin typeface="Corbel" charset="0"/>
              <a:ea typeface="Corbel" charset="0"/>
              <a:cs typeface="Corbel" charset="0"/>
            </a:endParaRPr>
          </a:p>
        </p:txBody>
      </p:sp>
    </p:spTree>
    <p:extLst>
      <p:ext uri="{BB962C8B-B14F-4D97-AF65-F5344CB8AC3E}">
        <p14:creationId xmlns:p14="http://schemas.microsoft.com/office/powerpoint/2010/main" val="125073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2500"/>
                            </p:stCondLst>
                            <p:childTnLst>
                              <p:par>
                                <p:cTn id="13" presetID="10" presetClass="entr" presetSubtype="0" fill="hold" grpId="0" nodeType="afterEffect">
                                  <p:stCondLst>
                                    <p:cond delay="1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4500"/>
                            </p:stCondLst>
                            <p:childTnLst>
                              <p:par>
                                <p:cTn id="17" presetID="10" presetClass="entr" presetSubtype="0" fill="hold" grpId="0" nodeType="after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6500"/>
                            </p:stCondLst>
                            <p:childTnLst>
                              <p:par>
                                <p:cTn id="21" presetID="10" presetClass="entr" presetSubtype="0" fill="hold" grpId="0" nodeType="afterEffect">
                                  <p:stCondLst>
                                    <p:cond delay="1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8500"/>
                            </p:stCondLst>
                            <p:childTnLst>
                              <p:par>
                                <p:cTn id="25" presetID="10" presetClass="entr" presetSubtype="0" fill="hold" grpId="0" nodeType="after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300" y="0"/>
            <a:ext cx="10678583" cy="6858000"/>
          </a:xfrm>
          <a:prstGeom prst="rect">
            <a:avLst/>
          </a:prstGeom>
        </p:spPr>
      </p:pic>
    </p:spTree>
    <p:extLst>
      <p:ext uri="{BB962C8B-B14F-4D97-AF65-F5344CB8AC3E}">
        <p14:creationId xmlns:p14="http://schemas.microsoft.com/office/powerpoint/2010/main" val="13819240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152652" y="365128"/>
            <a:ext cx="7834312" cy="794394"/>
          </a:xfrm>
          <a:solidFill>
            <a:schemeClr val="accent1"/>
          </a:solidFill>
        </p:spPr>
        <p:txBody>
          <a:bodyPr>
            <a:normAutofit/>
          </a:bodyPr>
          <a:lstStyle/>
          <a:p>
            <a:pPr algn="ctr"/>
            <a:r>
              <a:rPr lang="en-US" sz="3600" dirty="0">
                <a:solidFill>
                  <a:schemeClr val="tx1"/>
                </a:solidFill>
              </a:rPr>
              <a:t>Future Ready Skills</a:t>
            </a:r>
          </a:p>
        </p:txBody>
      </p:sp>
      <p:sp>
        <p:nvSpPr>
          <p:cNvPr id="13" name="TextBox 12"/>
          <p:cNvSpPr txBox="1"/>
          <p:nvPr/>
        </p:nvSpPr>
        <p:spPr>
          <a:xfrm rot="21198714">
            <a:off x="4189315" y="2353114"/>
            <a:ext cx="2021707" cy="461665"/>
          </a:xfrm>
          <a:prstGeom prst="rect">
            <a:avLst/>
          </a:prstGeom>
          <a:noFill/>
        </p:spPr>
        <p:txBody>
          <a:bodyPr wrap="none" rtlCol="0">
            <a:spAutoFit/>
          </a:bodyPr>
          <a:lstStyle/>
          <a:p>
            <a:r>
              <a:rPr lang="en-US" sz="2400" b="1"/>
              <a:t>Sustainability</a:t>
            </a:r>
          </a:p>
        </p:txBody>
      </p:sp>
      <p:sp>
        <p:nvSpPr>
          <p:cNvPr id="14" name="TextBox 13"/>
          <p:cNvSpPr txBox="1"/>
          <p:nvPr/>
        </p:nvSpPr>
        <p:spPr>
          <a:xfrm>
            <a:off x="9627045" y="1894265"/>
            <a:ext cx="1726755" cy="1569660"/>
          </a:xfrm>
          <a:prstGeom prst="rect">
            <a:avLst/>
          </a:prstGeom>
          <a:noFill/>
        </p:spPr>
        <p:txBody>
          <a:bodyPr wrap="none" rtlCol="0">
            <a:spAutoFit/>
          </a:bodyPr>
          <a:lstStyle/>
          <a:p>
            <a:pPr algn="ctr"/>
            <a:r>
              <a:rPr lang="en-US" sz="2400" b="1"/>
              <a:t>Social </a:t>
            </a:r>
          </a:p>
          <a:p>
            <a:pPr algn="ctr"/>
            <a:r>
              <a:rPr lang="en-US" sz="2400" b="1"/>
              <a:t>Emotional</a:t>
            </a:r>
          </a:p>
          <a:p>
            <a:pPr algn="ctr"/>
            <a:r>
              <a:rPr lang="en-US" sz="2400" b="1"/>
              <a:t>and Ethical </a:t>
            </a:r>
          </a:p>
          <a:p>
            <a:pPr algn="ctr"/>
            <a:r>
              <a:rPr lang="en-US" sz="2400" b="1"/>
              <a:t>Learning</a:t>
            </a:r>
          </a:p>
        </p:txBody>
      </p:sp>
      <p:sp>
        <p:nvSpPr>
          <p:cNvPr id="15" name="TextBox 14"/>
          <p:cNvSpPr txBox="1"/>
          <p:nvPr/>
        </p:nvSpPr>
        <p:spPr>
          <a:xfrm>
            <a:off x="3107681" y="5178179"/>
            <a:ext cx="1529585" cy="830997"/>
          </a:xfrm>
          <a:prstGeom prst="rect">
            <a:avLst/>
          </a:prstGeom>
          <a:noFill/>
        </p:spPr>
        <p:txBody>
          <a:bodyPr wrap="none" rtlCol="0">
            <a:spAutoFit/>
          </a:bodyPr>
          <a:lstStyle/>
          <a:p>
            <a:pPr algn="ctr"/>
            <a:r>
              <a:rPr lang="en-US" sz="2400" b="1"/>
              <a:t>Global </a:t>
            </a:r>
          </a:p>
          <a:p>
            <a:pPr algn="ctr"/>
            <a:r>
              <a:rPr lang="en-US" sz="2400" b="1"/>
              <a:t>Education</a:t>
            </a:r>
          </a:p>
        </p:txBody>
      </p:sp>
      <p:sp>
        <p:nvSpPr>
          <p:cNvPr id="17" name="TextBox 16"/>
          <p:cNvSpPr txBox="1"/>
          <p:nvPr/>
        </p:nvSpPr>
        <p:spPr>
          <a:xfrm>
            <a:off x="9249763" y="5547511"/>
            <a:ext cx="1261884" cy="830997"/>
          </a:xfrm>
          <a:prstGeom prst="rect">
            <a:avLst/>
          </a:prstGeom>
          <a:noFill/>
        </p:spPr>
        <p:txBody>
          <a:bodyPr wrap="none" rtlCol="0">
            <a:spAutoFit/>
          </a:bodyPr>
          <a:lstStyle/>
          <a:p>
            <a:pPr algn="ctr"/>
            <a:r>
              <a:rPr lang="en-US" sz="2400" b="1"/>
              <a:t>Digital </a:t>
            </a:r>
          </a:p>
          <a:p>
            <a:pPr algn="ctr"/>
            <a:r>
              <a:rPr lang="en-US" sz="2400" b="1"/>
              <a:t>Literacy</a:t>
            </a:r>
          </a:p>
        </p:txBody>
      </p:sp>
      <p:sp>
        <p:nvSpPr>
          <p:cNvPr id="2" name="Slide Number Placeholder 1"/>
          <p:cNvSpPr>
            <a:spLocks noGrp="1"/>
          </p:cNvSpPr>
          <p:nvPr>
            <p:ph type="sldNum" sz="quarter" idx="12"/>
          </p:nvPr>
        </p:nvSpPr>
        <p:spPr/>
        <p:txBody>
          <a:bodyPr/>
          <a:lstStyle/>
          <a:p>
            <a:fld id="{74C2F60E-34D8-DD42-93FD-7BD7AE432328}" type="slidenum">
              <a:rPr lang="en-US"/>
              <a:pPr/>
              <a:t>17</a:t>
            </a:fld>
            <a:endParaRPr lang="en-US"/>
          </a:p>
        </p:txBody>
      </p:sp>
      <p:pic>
        <p:nvPicPr>
          <p:cNvPr id="3" name="Picture 2"/>
          <p:cNvPicPr>
            <a:picLocks noChangeAspect="1"/>
          </p:cNvPicPr>
          <p:nvPr/>
        </p:nvPicPr>
        <p:blipFill>
          <a:blip r:embed="rId2"/>
          <a:stretch>
            <a:fillRect/>
          </a:stretch>
        </p:blipFill>
        <p:spPr>
          <a:xfrm>
            <a:off x="432603" y="1602199"/>
            <a:ext cx="3440097" cy="2657475"/>
          </a:xfrm>
          <a:prstGeom prst="rect">
            <a:avLst/>
          </a:prstGeom>
        </p:spPr>
      </p:pic>
      <p:pic>
        <p:nvPicPr>
          <p:cNvPr id="4" name="Picture 3"/>
          <p:cNvPicPr>
            <a:picLocks noChangeAspect="1"/>
          </p:cNvPicPr>
          <p:nvPr/>
        </p:nvPicPr>
        <p:blipFill>
          <a:blip r:embed="rId3"/>
          <a:stretch>
            <a:fillRect/>
          </a:stretch>
        </p:blipFill>
        <p:spPr>
          <a:xfrm>
            <a:off x="432603" y="4547038"/>
            <a:ext cx="2127250" cy="2000945"/>
          </a:xfrm>
          <a:prstGeom prst="rect">
            <a:avLst/>
          </a:prstGeom>
        </p:spPr>
      </p:pic>
      <p:pic>
        <p:nvPicPr>
          <p:cNvPr id="5" name="Picture 4"/>
          <p:cNvPicPr>
            <a:picLocks noChangeAspect="1"/>
          </p:cNvPicPr>
          <p:nvPr/>
        </p:nvPicPr>
        <p:blipFill>
          <a:blip r:embed="rId4"/>
          <a:stretch>
            <a:fillRect/>
          </a:stretch>
        </p:blipFill>
        <p:spPr>
          <a:xfrm>
            <a:off x="6711679" y="1437482"/>
            <a:ext cx="2603771" cy="2483226"/>
          </a:xfrm>
          <a:prstGeom prst="rect">
            <a:avLst/>
          </a:prstGeom>
        </p:spPr>
      </p:pic>
      <p:pic>
        <p:nvPicPr>
          <p:cNvPr id="6" name="Picture 5"/>
          <p:cNvPicPr>
            <a:picLocks noChangeAspect="1"/>
          </p:cNvPicPr>
          <p:nvPr/>
        </p:nvPicPr>
        <p:blipFill>
          <a:blip r:embed="rId5"/>
          <a:stretch>
            <a:fillRect/>
          </a:stretch>
        </p:blipFill>
        <p:spPr>
          <a:xfrm>
            <a:off x="6231027" y="4282051"/>
            <a:ext cx="2497532" cy="2379791"/>
          </a:xfrm>
          <a:prstGeom prst="rect">
            <a:avLst/>
          </a:prstGeom>
        </p:spPr>
      </p:pic>
    </p:spTree>
    <p:extLst>
      <p:ext uri="{BB962C8B-B14F-4D97-AF65-F5344CB8AC3E}">
        <p14:creationId xmlns:p14="http://schemas.microsoft.com/office/powerpoint/2010/main" val="20444234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1350" y="0"/>
            <a:ext cx="7056276" cy="6858000"/>
          </a:xfrm>
          <a:prstGeom prst="rect">
            <a:avLst/>
          </a:prstGeom>
        </p:spPr>
      </p:pic>
      <p:sp>
        <p:nvSpPr>
          <p:cNvPr id="7" name="TextBox 6"/>
          <p:cNvSpPr txBox="1"/>
          <p:nvPr/>
        </p:nvSpPr>
        <p:spPr>
          <a:xfrm>
            <a:off x="1028700" y="1885950"/>
            <a:ext cx="3060453" cy="1200329"/>
          </a:xfrm>
          <a:prstGeom prst="rect">
            <a:avLst/>
          </a:prstGeom>
          <a:noFill/>
        </p:spPr>
        <p:txBody>
          <a:bodyPr wrap="none" rtlCol="0">
            <a:spAutoFit/>
          </a:bodyPr>
          <a:lstStyle/>
          <a:p>
            <a:pPr algn="ctr"/>
            <a:r>
              <a:rPr lang="en-US" sz="3600"/>
              <a:t>Presentational </a:t>
            </a:r>
          </a:p>
          <a:p>
            <a:pPr algn="ctr"/>
            <a:r>
              <a:rPr lang="en-US" sz="3600"/>
              <a:t>”On Demand” </a:t>
            </a:r>
          </a:p>
        </p:txBody>
      </p:sp>
    </p:spTree>
    <p:extLst>
      <p:ext uri="{BB962C8B-B14F-4D97-AF65-F5344CB8AC3E}">
        <p14:creationId xmlns:p14="http://schemas.microsoft.com/office/powerpoint/2010/main" val="13254901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TextBox 6"/>
          <p:cNvSpPr txBox="1"/>
          <p:nvPr/>
        </p:nvSpPr>
        <p:spPr>
          <a:xfrm>
            <a:off x="107541" y="1914525"/>
            <a:ext cx="2816797" cy="646331"/>
          </a:xfrm>
          <a:prstGeom prst="rect">
            <a:avLst/>
          </a:prstGeom>
          <a:noFill/>
        </p:spPr>
        <p:txBody>
          <a:bodyPr wrap="none" rtlCol="0">
            <a:spAutoFit/>
          </a:bodyPr>
          <a:lstStyle/>
          <a:p>
            <a:pPr algn="ctr"/>
            <a:r>
              <a:rPr lang="en-US" sz="3600"/>
              <a:t>Interpersonal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2937" y="793750"/>
            <a:ext cx="8470900" cy="5156200"/>
          </a:xfrm>
          <a:prstGeom prst="rect">
            <a:avLst/>
          </a:prstGeom>
        </p:spPr>
      </p:pic>
    </p:spTree>
    <p:extLst>
      <p:ext uri="{BB962C8B-B14F-4D97-AF65-F5344CB8AC3E}">
        <p14:creationId xmlns:p14="http://schemas.microsoft.com/office/powerpoint/2010/main" val="14680268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extBox 3"/>
          <p:cNvSpPr txBox="1"/>
          <p:nvPr/>
        </p:nvSpPr>
        <p:spPr>
          <a:xfrm>
            <a:off x="2511885" y="1624207"/>
            <a:ext cx="8686800" cy="954107"/>
          </a:xfrm>
          <a:prstGeom prst="rect">
            <a:avLst/>
          </a:prstGeom>
          <a:noFill/>
        </p:spPr>
        <p:txBody>
          <a:bodyPr wrap="square" rtlCol="0">
            <a:spAutoFit/>
          </a:bodyPr>
          <a:lstStyle/>
          <a:p>
            <a:r>
              <a:rPr lang="en-US" sz="2800"/>
              <a:t>I can work from aligned level 1 units using the information found in Atlas. </a:t>
            </a:r>
          </a:p>
        </p:txBody>
      </p:sp>
      <p:sp>
        <p:nvSpPr>
          <p:cNvPr id="6" name="TextBox 5"/>
          <p:cNvSpPr txBox="1"/>
          <p:nvPr/>
        </p:nvSpPr>
        <p:spPr>
          <a:xfrm>
            <a:off x="2511885" y="3215121"/>
            <a:ext cx="8686800" cy="1005840"/>
          </a:xfrm>
          <a:prstGeom prst="rect">
            <a:avLst/>
          </a:prstGeom>
          <a:noFill/>
        </p:spPr>
        <p:txBody>
          <a:bodyPr wrap="square" rtlCol="0">
            <a:spAutoFit/>
          </a:bodyPr>
          <a:lstStyle/>
          <a:p>
            <a:pPr lvl="0"/>
            <a:r>
              <a:rPr lang="en-US" sz="2800"/>
              <a:t>I can create assessments that are performance based in each mode of instruction. </a:t>
            </a:r>
          </a:p>
        </p:txBody>
      </p:sp>
      <p:sp>
        <p:nvSpPr>
          <p:cNvPr id="11" name="Rectangle 10">
            <a:extLst>
              <a:ext uri="{FF2B5EF4-FFF2-40B4-BE49-F238E27FC236}">
                <a16:creationId xmlns="" xmlns:a16="http://schemas.microsoft.com/office/drawing/2014/main" id="{DBCEF903-EDB0-8B49-A155-A4A0B89EE887}"/>
              </a:ext>
            </a:extLst>
          </p:cNvPr>
          <p:cNvSpPr/>
          <p:nvPr/>
        </p:nvSpPr>
        <p:spPr>
          <a:xfrm>
            <a:off x="743485" y="177372"/>
            <a:ext cx="11592231" cy="769441"/>
          </a:xfrm>
          <a:prstGeom prst="rect">
            <a:avLst/>
          </a:prstGeom>
        </p:spPr>
        <p:txBody>
          <a:bodyPr wrap="square">
            <a:spAutoFit/>
          </a:bodyPr>
          <a:lstStyle/>
          <a:p>
            <a:pPr algn="ctr"/>
            <a:r>
              <a:rPr lang="en-US" sz="4400" b="1" spc="-150" dirty="0">
                <a:latin typeface="Century Gothic" panose="020B0502020202020204" pitchFamily="34" charset="0"/>
              </a:rPr>
              <a:t>WORKSHOP GOALS</a:t>
            </a:r>
            <a:endParaRPr lang="en-US" sz="4400" spc="-150" dirty="0"/>
          </a:p>
        </p:txBody>
      </p:sp>
      <p:pic>
        <p:nvPicPr>
          <p:cNvPr id="12" name="Picture 11"/>
          <p:cNvPicPr>
            <a:picLocks noChangeAspect="1"/>
          </p:cNvPicPr>
          <p:nvPr/>
        </p:nvPicPr>
        <p:blipFill>
          <a:blip r:embed="rId2"/>
          <a:stretch>
            <a:fillRect/>
          </a:stretch>
        </p:blipFill>
        <p:spPr>
          <a:xfrm>
            <a:off x="324633" y="1138798"/>
            <a:ext cx="1715059" cy="1463517"/>
          </a:xfrm>
          <a:prstGeom prst="rect">
            <a:avLst/>
          </a:prstGeom>
        </p:spPr>
      </p:pic>
      <p:pic>
        <p:nvPicPr>
          <p:cNvPr id="13" name="Picture 12"/>
          <p:cNvPicPr>
            <a:picLocks noChangeAspect="1"/>
          </p:cNvPicPr>
          <p:nvPr/>
        </p:nvPicPr>
        <p:blipFill>
          <a:blip r:embed="rId2"/>
          <a:stretch>
            <a:fillRect/>
          </a:stretch>
        </p:blipFill>
        <p:spPr>
          <a:xfrm>
            <a:off x="324634" y="2986283"/>
            <a:ext cx="1715059" cy="1463517"/>
          </a:xfrm>
          <a:prstGeom prst="rect">
            <a:avLst/>
          </a:prstGeom>
        </p:spPr>
      </p:pic>
      <p:pic>
        <p:nvPicPr>
          <p:cNvPr id="14" name="Picture 13"/>
          <p:cNvPicPr>
            <a:picLocks noChangeAspect="1"/>
          </p:cNvPicPr>
          <p:nvPr/>
        </p:nvPicPr>
        <p:blipFill>
          <a:blip r:embed="rId2"/>
          <a:stretch>
            <a:fillRect/>
          </a:stretch>
        </p:blipFill>
        <p:spPr>
          <a:xfrm>
            <a:off x="324632" y="4777161"/>
            <a:ext cx="1715059" cy="1463517"/>
          </a:xfrm>
          <a:prstGeom prst="rect">
            <a:avLst/>
          </a:prstGeom>
        </p:spPr>
      </p:pic>
      <p:sp>
        <p:nvSpPr>
          <p:cNvPr id="16" name="TextBox 15"/>
          <p:cNvSpPr txBox="1"/>
          <p:nvPr/>
        </p:nvSpPr>
        <p:spPr>
          <a:xfrm>
            <a:off x="2511885" y="4474706"/>
            <a:ext cx="8686800" cy="2246769"/>
          </a:xfrm>
          <a:prstGeom prst="rect">
            <a:avLst/>
          </a:prstGeom>
          <a:noFill/>
        </p:spPr>
        <p:txBody>
          <a:bodyPr wrap="square" rtlCol="0">
            <a:spAutoFit/>
          </a:bodyPr>
          <a:lstStyle/>
          <a:p>
            <a:pPr marL="457200" lvl="0" indent="-457200">
              <a:buFont typeface="Arial" charset="0"/>
              <a:buChar char="•"/>
            </a:pPr>
            <a:r>
              <a:rPr lang="en-US" sz="2800"/>
              <a:t>Authentic Text</a:t>
            </a:r>
          </a:p>
          <a:p>
            <a:pPr marL="457200" lvl="0" indent="-457200">
              <a:buFont typeface="Arial" charset="0"/>
              <a:buChar char="•"/>
            </a:pPr>
            <a:r>
              <a:rPr lang="en-US" sz="2800"/>
              <a:t>Differences in expectations in levels, types of practice</a:t>
            </a:r>
          </a:p>
          <a:p>
            <a:pPr marL="457200" lvl="0" indent="-457200">
              <a:buFont typeface="Arial" charset="0"/>
              <a:buChar char="•"/>
            </a:pPr>
            <a:r>
              <a:rPr lang="en-US" sz="2800"/>
              <a:t>Rubrics</a:t>
            </a:r>
          </a:p>
          <a:p>
            <a:pPr marL="457200" lvl="0" indent="-457200">
              <a:buFont typeface="Arial" charset="0"/>
              <a:buChar char="•"/>
            </a:pPr>
            <a:r>
              <a:rPr lang="en-US" sz="2800"/>
              <a:t>More strategies for interpersonal</a:t>
            </a:r>
          </a:p>
          <a:p>
            <a:pPr marL="457200" lvl="0" indent="-457200">
              <a:buFont typeface="Arial" charset="0"/>
              <a:buChar char="•"/>
            </a:pPr>
            <a:r>
              <a:rPr lang="en-US" sz="2800"/>
              <a:t>????</a:t>
            </a:r>
          </a:p>
        </p:txBody>
      </p:sp>
    </p:spTree>
    <p:extLst>
      <p:ext uri="{BB962C8B-B14F-4D97-AF65-F5344CB8AC3E}">
        <p14:creationId xmlns:p14="http://schemas.microsoft.com/office/powerpoint/2010/main" val="171209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057278"/>
          </a:xfrm>
          <a:solidFill>
            <a:schemeClr val="accent1"/>
          </a:solidFill>
        </p:spPr>
        <p:txBody>
          <a:bodyPr/>
          <a:lstStyle/>
          <a:p>
            <a:pPr algn="ctr"/>
            <a:r>
              <a:rPr lang="en-US">
                <a:solidFill>
                  <a:schemeClr val="tx1"/>
                </a:solidFill>
              </a:rPr>
              <a:t>Assessment is in English</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0500" y="1690689"/>
            <a:ext cx="6731000" cy="476250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20</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469671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886" y="427417"/>
            <a:ext cx="8701087" cy="242246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5886" y="3211215"/>
            <a:ext cx="8701087" cy="3480435"/>
          </a:xfrm>
          <a:prstGeom prst="rect">
            <a:avLst/>
          </a:prstGeom>
        </p:spPr>
      </p:pic>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21</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2503411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61065" y="155062"/>
            <a:ext cx="10473902" cy="1286378"/>
          </a:xfrm>
        </p:spPr>
        <p:txBody>
          <a:bodyPr>
            <a:normAutofit/>
          </a:bodyPr>
          <a:lstStyle/>
          <a:p>
            <a:pPr algn="ctr"/>
            <a:r>
              <a:rPr lang="en-US">
                <a:solidFill>
                  <a:schemeClr val="tx1"/>
                </a:solidFill>
              </a:rPr>
              <a:t>Possible Gradebook Categories</a:t>
            </a:r>
          </a:p>
        </p:txBody>
      </p:sp>
      <p:sp>
        <p:nvSpPr>
          <p:cNvPr id="2" name="Slide Number Placeholder 1"/>
          <p:cNvSpPr>
            <a:spLocks noGrp="1"/>
          </p:cNvSpPr>
          <p:nvPr>
            <p:ph type="sldNum" sz="quarter" idx="12"/>
          </p:nvPr>
        </p:nvSpPr>
        <p:spPr/>
        <p:txBody>
          <a:bodyPr/>
          <a:lstStyle/>
          <a:p>
            <a:fld id="{74C2F60E-34D8-DD42-93FD-7BD7AE432328}" type="slidenum">
              <a:rPr lang="en-US"/>
              <a:pPr/>
              <a:t>22</a:t>
            </a:fld>
            <a:endParaRPr lang="en-US"/>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1464689331"/>
              </p:ext>
            </p:extLst>
          </p:nvPr>
        </p:nvGraphicFramePr>
        <p:xfrm>
          <a:off x="379152" y="1274763"/>
          <a:ext cx="11433907" cy="5175464"/>
        </p:xfrm>
        <a:graphic>
          <a:graphicData uri="http://schemas.openxmlformats.org/drawingml/2006/table">
            <a:tbl>
              <a:tblPr firstRow="1" bandRow="1">
                <a:tableStyleId>{5C22544A-7EE6-4342-B048-85BDC9FD1C3A}</a:tableStyleId>
              </a:tblPr>
              <a:tblGrid>
                <a:gridCol w="968445"/>
                <a:gridCol w="2124332"/>
                <a:gridCol w="8341130"/>
              </a:tblGrid>
              <a:tr h="362272">
                <a:tc>
                  <a:txBody>
                    <a:bodyPr/>
                    <a:lstStyle/>
                    <a:p>
                      <a:pPr marL="0" marR="0" algn="ctr">
                        <a:spcBef>
                          <a:spcPts val="0"/>
                        </a:spcBef>
                        <a:spcAft>
                          <a:spcPts val="0"/>
                        </a:spcAft>
                      </a:pPr>
                      <a:r>
                        <a:rPr lang="en-US" sz="1800" b="1">
                          <a:effectLst/>
                          <a:latin typeface="Cambria" charset="0"/>
                          <a:ea typeface="Cambria" charset="0"/>
                          <a:cs typeface="Times New Roman" charset="0"/>
                        </a:rPr>
                        <a:t>%</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Category</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What it measures.</a:t>
                      </a:r>
                      <a:endParaRPr lang="en-US" sz="1800">
                        <a:effectLst/>
                        <a:latin typeface="Cambria" charset="0"/>
                        <a:ea typeface="Cambria" charset="0"/>
                        <a:cs typeface="Times New Roman" charset="0"/>
                      </a:endParaRPr>
                    </a:p>
                  </a:txBody>
                  <a:tcPr marL="68580" marR="68580" marT="0" marB="0" anchor="ctr"/>
                </a:tc>
              </a:tr>
              <a:tr h="1102641">
                <a:tc>
                  <a:txBody>
                    <a:bodyPr/>
                    <a:lstStyle/>
                    <a:p>
                      <a:pPr marL="0" marR="0" algn="ctr">
                        <a:spcBef>
                          <a:spcPts val="0"/>
                        </a:spcBef>
                        <a:spcAft>
                          <a:spcPts val="0"/>
                        </a:spcAft>
                      </a:pPr>
                      <a:r>
                        <a:rPr lang="en-US" sz="1800">
                          <a:effectLst/>
                          <a:latin typeface="Cambria" charset="0"/>
                          <a:ea typeface="Cambria" charset="0"/>
                          <a:cs typeface="Times New Roman" charset="0"/>
                        </a:rPr>
                        <a:t>10%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Learning Practice</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Grades in this category reflect the preparation work that you will do to be ready to use the language in real world ways.  Homework, participation, in-class work, discrete point vocabulary and grammar quizzes count in this category.</a:t>
                      </a:r>
                    </a:p>
                  </a:txBody>
                  <a:tcPr marL="68580" marR="68580" marT="0" marB="0"/>
                </a:tc>
              </a:tr>
              <a:tr h="1328333">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Interpersonal</a:t>
                      </a:r>
                    </a:p>
                    <a:p>
                      <a:pPr marL="0" marR="0">
                        <a:spcBef>
                          <a:spcPts val="0"/>
                        </a:spcBef>
                        <a:spcAft>
                          <a:spcPts val="0"/>
                        </a:spcAft>
                      </a:pPr>
                      <a:r>
                        <a:rPr lang="en-US" sz="1800" i="1">
                          <a:effectLst/>
                          <a:latin typeface="Cambria" charset="0"/>
                          <a:ea typeface="Cambria" charset="0"/>
                          <a:cs typeface="Times New Roman" charset="0"/>
                        </a:rPr>
                        <a:t>(Speaking)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interpersonal mode of communication measures how well you speak the language and is the mode that prepares you to speak the language. You speak or write to exchange information in natural ways and you do not have a chance to script or memorize conversations or dialogues.  </a:t>
                      </a:r>
                    </a:p>
                  </a:txBody>
                  <a:tcPr marL="68580" marR="68580" marT="0" marB="0"/>
                </a:tc>
              </a:tr>
              <a:tr h="1053885">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Interpretive</a:t>
                      </a:r>
                    </a:p>
                    <a:p>
                      <a:pPr marL="0" marR="0">
                        <a:spcBef>
                          <a:spcPts val="0"/>
                        </a:spcBef>
                        <a:spcAft>
                          <a:spcPts val="0"/>
                        </a:spcAft>
                      </a:pPr>
                      <a:r>
                        <a:rPr lang="en-US" sz="1800" i="1">
                          <a:effectLst/>
                          <a:latin typeface="Cambria" charset="0"/>
                          <a:ea typeface="Cambria" charset="0"/>
                          <a:cs typeface="Times New Roman" charset="0"/>
                        </a:rPr>
                        <a:t>(Reading and Listening)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interpretive mode of communication measures how well you understand spoken or written authentic texts. There is no opportunity to interact with others so you must be able to understand the spoken or written text on your own. </a:t>
                      </a:r>
                    </a:p>
                  </a:txBody>
                  <a:tcPr marL="68580" marR="68580" marT="0" marB="0"/>
                </a:tc>
              </a:tr>
              <a:tr h="1328333">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Presentational</a:t>
                      </a:r>
                    </a:p>
                    <a:p>
                      <a:pPr marL="0" marR="0">
                        <a:spcBef>
                          <a:spcPts val="0"/>
                        </a:spcBef>
                        <a:spcAft>
                          <a:spcPts val="0"/>
                        </a:spcAft>
                      </a:pPr>
                      <a:r>
                        <a:rPr lang="en-US" sz="1800" i="1">
                          <a:effectLst/>
                          <a:latin typeface="Cambria" charset="0"/>
                          <a:ea typeface="Cambria" charset="0"/>
                          <a:cs typeface="Times New Roman" charset="0"/>
                        </a:rPr>
                        <a:t>(Speaking or Writing)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presentational mode of communication allows you to think about what you will say or write. When writing, you may have time to draft and revise before producing a final product. When speaking, you may be able to rehearse and/or to record multiple times until you are satisfied with the final product. </a:t>
                      </a:r>
                    </a:p>
                  </a:txBody>
                  <a:tcPr marL="68580" marR="68580" marT="0" marB="0"/>
                </a:tc>
              </a:tr>
            </a:tbl>
          </a:graphicData>
        </a:graphic>
      </p:graphicFrame>
    </p:spTree>
    <p:extLst>
      <p:ext uri="{BB962C8B-B14F-4D97-AF65-F5344CB8AC3E}">
        <p14:creationId xmlns:p14="http://schemas.microsoft.com/office/powerpoint/2010/main" val="2043046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65300"/>
            <a:ext cx="12192000" cy="3317386"/>
          </a:xfrm>
          <a:prstGeom prst="rect">
            <a:avLst/>
          </a:prstGeom>
        </p:spPr>
      </p:pic>
    </p:spTree>
    <p:extLst>
      <p:ext uri="{BB962C8B-B14F-4D97-AF65-F5344CB8AC3E}">
        <p14:creationId xmlns:p14="http://schemas.microsoft.com/office/powerpoint/2010/main" val="3210484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85913" y="123822"/>
            <a:ext cx="9167812" cy="995592"/>
          </a:xfrm>
          <a:solidFill>
            <a:schemeClr val="accent1"/>
          </a:solidFill>
        </p:spPr>
        <p:txBody>
          <a:bodyPr>
            <a:normAutofit fontScale="90000"/>
          </a:bodyPr>
          <a:lstStyle/>
          <a:p>
            <a:pPr algn="ctr"/>
            <a:r>
              <a:rPr lang="en-US">
                <a:solidFill>
                  <a:schemeClr val="tx1"/>
                </a:solidFill>
              </a:rPr>
              <a:t>Instruction is in Target Language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9909" y="1958737"/>
            <a:ext cx="3594100" cy="22606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5250" y="2033394"/>
            <a:ext cx="3594100" cy="2260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7325" y="4459962"/>
            <a:ext cx="3409950" cy="222658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2609" y="4376261"/>
            <a:ext cx="3581400" cy="2273300"/>
          </a:xfrm>
          <a:prstGeom prst="rect">
            <a:avLst/>
          </a:prstGeom>
        </p:spPr>
      </p:pic>
      <p:sp>
        <p:nvSpPr>
          <p:cNvPr id="11" name="TextBox 10"/>
          <p:cNvSpPr txBox="1"/>
          <p:nvPr/>
        </p:nvSpPr>
        <p:spPr>
          <a:xfrm>
            <a:off x="2650085" y="1119414"/>
            <a:ext cx="7297190" cy="830997"/>
          </a:xfrm>
          <a:prstGeom prst="rect">
            <a:avLst/>
          </a:prstGeom>
          <a:noFill/>
        </p:spPr>
        <p:txBody>
          <a:bodyPr wrap="none" rtlCol="0">
            <a:spAutoFit/>
          </a:bodyPr>
          <a:lstStyle/>
          <a:p>
            <a:pPr defTabSz="457200"/>
            <a:r>
              <a:rPr lang="en-US" sz="2400">
                <a:solidFill>
                  <a:prstClr val="white"/>
                </a:solidFill>
              </a:rPr>
              <a:t>Begin by finding text similar to what will be on exam. Do</a:t>
            </a:r>
          </a:p>
          <a:p>
            <a:pPr defTabSz="457200"/>
            <a:r>
              <a:rPr lang="en-US" sz="2400">
                <a:solidFill>
                  <a:prstClr val="white"/>
                </a:solidFill>
              </a:rPr>
              <a:t>a couple of different IDs before giving ID assessment. </a:t>
            </a:r>
          </a:p>
        </p:txBody>
      </p:sp>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24</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7893348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7062" y="3600449"/>
            <a:ext cx="10957238" cy="3043239"/>
          </a:xfrm>
        </p:spPr>
        <p:txBody>
          <a:bodyPr>
            <a:normAutofit fontScale="85000" lnSpcReduction="20000"/>
          </a:bodyPr>
          <a:lstStyle/>
          <a:p>
            <a:r>
              <a:rPr lang="is-IS">
                <a:solidFill>
                  <a:schemeClr val="tx1"/>
                </a:solidFill>
              </a:rPr>
              <a:t>Show 2 I</a:t>
            </a:r>
            <a:r>
              <a:rPr lang="en-US">
                <a:solidFill>
                  <a:schemeClr val="tx1"/>
                </a:solidFill>
              </a:rPr>
              <a:t>Ds</a:t>
            </a:r>
            <a:r>
              <a:rPr lang="is-IS">
                <a:solidFill>
                  <a:schemeClr val="tx1"/>
                </a:solidFill>
              </a:rPr>
              <a:t> that are similar. Show 1 sentence at time. </a:t>
            </a:r>
            <a:r>
              <a:rPr lang="en-US">
                <a:solidFill>
                  <a:schemeClr val="tx1"/>
                </a:solidFill>
              </a:rPr>
              <a:t>H</a:t>
            </a:r>
            <a:r>
              <a:rPr lang="is-IS">
                <a:solidFill>
                  <a:schemeClr val="tx1"/>
                </a:solidFill>
              </a:rPr>
              <a:t>ave students signal correct ID. </a:t>
            </a:r>
          </a:p>
          <a:p>
            <a:r>
              <a:rPr lang="en-US">
                <a:solidFill>
                  <a:schemeClr val="tx1"/>
                </a:solidFill>
              </a:rPr>
              <a:t>Give 1 word. Circumlocute or ask students to circumlocute.  Date of birth – birthday</a:t>
            </a:r>
          </a:p>
          <a:p>
            <a:r>
              <a:rPr lang="en-US">
                <a:solidFill>
                  <a:schemeClr val="tx1"/>
                </a:solidFill>
              </a:rPr>
              <a:t>Show picture only</a:t>
            </a:r>
            <a:r>
              <a:rPr lang="is-IS">
                <a:solidFill>
                  <a:schemeClr val="tx1"/>
                </a:solidFill>
              </a:rPr>
              <a:t>…say what they can.</a:t>
            </a:r>
          </a:p>
          <a:p>
            <a:r>
              <a:rPr lang="is-IS">
                <a:solidFill>
                  <a:schemeClr val="tx1"/>
                </a:solidFill>
              </a:rPr>
              <a:t>Write (2) questions that are answered on ID. Turn and ask your partner the questions. Call on individuals to ask and answer question.</a:t>
            </a:r>
          </a:p>
          <a:p>
            <a:r>
              <a:rPr lang="is-IS">
                <a:solidFill>
                  <a:schemeClr val="tx1"/>
                </a:solidFill>
              </a:rPr>
              <a:t>Show 2 true/1 false sentence. Have students determine and correct false sentence. </a:t>
            </a:r>
          </a:p>
          <a:p>
            <a:r>
              <a:rPr lang="is-IS">
                <a:solidFill>
                  <a:schemeClr val="tx1"/>
                </a:solidFill>
              </a:rPr>
              <a:t>Have students create ID for their exchange student identity following pattern of actual ID from that country. </a:t>
            </a:r>
          </a:p>
          <a:p>
            <a:endParaRPr lang="is-IS">
              <a:solidFill>
                <a:schemeClr val="tx1"/>
              </a:solidFill>
            </a:endParaRPr>
          </a:p>
          <a:p>
            <a:endParaRPr lang="en-US">
              <a:solidFill>
                <a:schemeClr val="tx1"/>
              </a:solidFill>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062" y="1459898"/>
            <a:ext cx="3131175" cy="1987519"/>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0551" y="1495325"/>
            <a:ext cx="3023124" cy="1901471"/>
          </a:xfrm>
          <a:prstGeom prst="rect">
            <a:avLst/>
          </a:prstGeom>
        </p:spPr>
      </p:pic>
      <p:sp>
        <p:nvSpPr>
          <p:cNvPr id="12" name="TextBox 11"/>
          <p:cNvSpPr txBox="1"/>
          <p:nvPr/>
        </p:nvSpPr>
        <p:spPr>
          <a:xfrm>
            <a:off x="519111" y="388575"/>
            <a:ext cx="11832726" cy="646331"/>
          </a:xfrm>
          <a:prstGeom prst="rect">
            <a:avLst/>
          </a:prstGeom>
          <a:noFill/>
        </p:spPr>
        <p:txBody>
          <a:bodyPr wrap="none" rtlCol="0">
            <a:spAutoFit/>
          </a:bodyPr>
          <a:lstStyle/>
          <a:p>
            <a:pPr defTabSz="457200"/>
            <a:r>
              <a:rPr lang="en-US" sz="3600">
                <a:solidFill>
                  <a:prstClr val="white"/>
                </a:solidFill>
              </a:rPr>
              <a:t>Do not create a worksheet. Vary activities in target language. </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7739" y="1459898"/>
            <a:ext cx="3134682" cy="1971637"/>
          </a:xfrm>
          <a:prstGeom prst="rect">
            <a:avLst/>
          </a:prstGeom>
        </p:spPr>
      </p:pic>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25</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1372645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610040787"/>
              </p:ext>
            </p:extLst>
          </p:nvPr>
        </p:nvGraphicFramePr>
        <p:xfrm>
          <a:off x="2" y="571501"/>
          <a:ext cx="12192000" cy="3403938"/>
        </p:xfrm>
        <a:graphic>
          <a:graphicData uri="http://schemas.openxmlformats.org/drawingml/2006/table">
            <a:tbl>
              <a:tblPr firstRow="1" bandRow="1">
                <a:tableStyleId>{5C22544A-7EE6-4342-B048-85BDC9FD1C3A}</a:tableStyleId>
              </a:tblPr>
              <a:tblGrid>
                <a:gridCol w="2438400"/>
                <a:gridCol w="2438400"/>
                <a:gridCol w="2438400"/>
                <a:gridCol w="2438400"/>
                <a:gridCol w="2438400"/>
              </a:tblGrid>
              <a:tr h="467529">
                <a:tc gridSpan="5">
                  <a:txBody>
                    <a:bodyPr/>
                    <a:lstStyle/>
                    <a:p>
                      <a:pPr algn="ctr"/>
                      <a:r>
                        <a:rPr lang="en-US" sz="2400"/>
                        <a:t>Level 1</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r>
                        <a:rPr lang="en-US"/>
                        <a:t>Personal and Public Identities</a:t>
                      </a:r>
                    </a:p>
                  </a:txBody>
                  <a:tcPr/>
                </a:tc>
                <a:tc>
                  <a:txBody>
                    <a:bodyPr/>
                    <a:lstStyle/>
                    <a:p>
                      <a:r>
                        <a:rPr lang="en-US"/>
                        <a:t>Families and Communities</a:t>
                      </a:r>
                    </a:p>
                  </a:txBody>
                  <a:tcPr/>
                </a:tc>
                <a:tc>
                  <a:txBody>
                    <a:bodyPr/>
                    <a:lstStyle/>
                    <a:p>
                      <a:r>
                        <a:rPr lang="en-US"/>
                        <a:t>Contemporary Life</a:t>
                      </a:r>
                    </a:p>
                  </a:txBody>
                  <a:tcPr/>
                </a:tc>
                <a:tc>
                  <a:txBody>
                    <a:bodyPr/>
                    <a:lstStyle/>
                    <a:p>
                      <a:r>
                        <a:rPr lang="en-US"/>
                        <a:t>Global Challenges</a:t>
                      </a:r>
                    </a:p>
                  </a:txBody>
                  <a:tcPr/>
                </a:tc>
                <a:tc>
                  <a:txBody>
                    <a:bodyPr/>
                    <a:lstStyle/>
                    <a:p>
                      <a:r>
                        <a:rPr lang="en-US"/>
                        <a:t>Contemporary Life</a:t>
                      </a:r>
                    </a:p>
                  </a:txBody>
                  <a:tcPr/>
                </a:tc>
              </a:tr>
              <a:tr h="422624">
                <a:tc>
                  <a:txBody>
                    <a:bodyPr/>
                    <a:lstStyle/>
                    <a:p>
                      <a:r>
                        <a:rPr lang="en-US"/>
                        <a:t>Our Identities</a:t>
                      </a:r>
                    </a:p>
                  </a:txBody>
                  <a:tcPr/>
                </a:tc>
                <a:tc>
                  <a:txBody>
                    <a:bodyPr/>
                    <a:lstStyle/>
                    <a:p>
                      <a:r>
                        <a:rPr lang="en-US"/>
                        <a:t>Our Connections</a:t>
                      </a:r>
                    </a:p>
                  </a:txBody>
                  <a:tcPr/>
                </a:tc>
                <a:tc>
                  <a:txBody>
                    <a:bodyPr/>
                    <a:lstStyle/>
                    <a:p>
                      <a:r>
                        <a:rPr lang="en-US"/>
                        <a:t>Food and Celebrations</a:t>
                      </a:r>
                    </a:p>
                  </a:txBody>
                  <a:tcPr/>
                </a:tc>
                <a:tc>
                  <a:txBody>
                    <a:bodyPr/>
                    <a:lstStyle/>
                    <a:p>
                      <a:r>
                        <a:rPr lang="en-US"/>
                        <a:t>Schooling Around the World</a:t>
                      </a:r>
                    </a:p>
                  </a:txBody>
                  <a:tcPr/>
                </a:tc>
                <a:tc>
                  <a:txBody>
                    <a:bodyPr/>
                    <a:lstStyle/>
                    <a:p>
                      <a:r>
                        <a:rPr lang="en-US"/>
                        <a:t>Vacation Time</a:t>
                      </a:r>
                    </a:p>
                  </a:txBody>
                  <a:tcPr/>
                </a:tc>
              </a:tr>
              <a:tr h="4226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Who am I? Who are you?</a:t>
                      </a:r>
                      <a:r>
                        <a:rPr lang="en-US" baseline="0"/>
                        <a:t> </a:t>
                      </a:r>
                      <a:r>
                        <a:rPr lang="en-US"/>
                        <a:t>How are our identities</a:t>
                      </a:r>
                      <a:r>
                        <a:rPr lang="en-US" baseline="0"/>
                        <a:t> influenced by where we live?</a:t>
                      </a:r>
                      <a:endParaRPr lang="en-US"/>
                    </a:p>
                  </a:txBody>
                  <a:tcPr/>
                </a:tc>
                <a:tc>
                  <a:txBody>
                    <a:bodyPr/>
                    <a:lstStyle/>
                    <a:p>
                      <a:r>
                        <a:rPr lang="en-US"/>
                        <a:t>How are we connected to others?</a:t>
                      </a:r>
                    </a:p>
                  </a:txBody>
                  <a:tcPr/>
                </a:tc>
                <a:tc>
                  <a:txBody>
                    <a:bodyPr/>
                    <a:lstStyle/>
                    <a:p>
                      <a:r>
                        <a:rPr lang="en-US" sz="1800" b="0" i="0" u="none" strike="noStrike" kern="1200">
                          <a:solidFill>
                            <a:schemeClr val="dk1"/>
                          </a:solidFill>
                          <a:effectLst/>
                          <a:latin typeface="+mn-lt"/>
                          <a:ea typeface="+mn-ea"/>
                          <a:cs typeface="+mn-cs"/>
                        </a:rPr>
                        <a:t>What special traditions and rituals are part of our celebrations?</a:t>
                      </a:r>
                      <a:endParaRPr lang="en-US"/>
                    </a:p>
                  </a:txBody>
                  <a:tcPr/>
                </a:tc>
                <a:tc>
                  <a:txBody>
                    <a:bodyPr/>
                    <a:lstStyle/>
                    <a:p>
                      <a:r>
                        <a:rPr lang="en-US"/>
                        <a:t>What role does school play in our lives? </a:t>
                      </a:r>
                    </a:p>
                  </a:txBody>
                  <a:tcPr/>
                </a:tc>
                <a:tc>
                  <a:txBody>
                    <a:bodyPr/>
                    <a:lstStyle/>
                    <a:p>
                      <a:r>
                        <a:rPr lang="en-US"/>
                        <a:t>What is an ideal vacation?</a:t>
                      </a:r>
                    </a:p>
                  </a:txBody>
                  <a:tcPr/>
                </a:tc>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graphicFrame>
        <p:nvGraphicFramePr>
          <p:cNvPr id="7" name="Content Placeholder 4"/>
          <p:cNvGraphicFramePr>
            <a:graphicFrameLocks noGrp="1"/>
          </p:cNvGraphicFramePr>
          <p:nvPr>
            <p:ph idx="1"/>
            <p:extLst>
              <p:ext uri="{D42A27DB-BD31-4B8C-83A1-F6EECF244321}">
                <p14:modId xmlns:p14="http://schemas.microsoft.com/office/powerpoint/2010/main" val="974349277"/>
              </p:ext>
            </p:extLst>
          </p:nvPr>
        </p:nvGraphicFramePr>
        <p:xfrm>
          <a:off x="2" y="4788768"/>
          <a:ext cx="12192000" cy="1564809"/>
        </p:xfrm>
        <a:graphic>
          <a:graphicData uri="http://schemas.openxmlformats.org/drawingml/2006/table">
            <a:tbl>
              <a:tblPr firstRow="1" bandRow="1">
                <a:tableStyleId>{5C22544A-7EE6-4342-B048-85BDC9FD1C3A}</a:tableStyleId>
              </a:tblPr>
              <a:tblGrid>
                <a:gridCol w="2438400"/>
                <a:gridCol w="2438400"/>
                <a:gridCol w="2438400"/>
                <a:gridCol w="2438400"/>
                <a:gridCol w="2438400"/>
              </a:tblGrid>
              <a:tr h="220399">
                <a:tc gridSpan="5">
                  <a:txBody>
                    <a:bodyPr/>
                    <a:lstStyle/>
                    <a:p>
                      <a:pPr algn="ctr"/>
                      <a:r>
                        <a:rPr lang="en-US" sz="2400"/>
                        <a:t>Level 2</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pPr algn="ctr"/>
                      <a:r>
                        <a:rPr lang="en-US"/>
                        <a:t>Daily</a:t>
                      </a:r>
                      <a:r>
                        <a:rPr lang="en-US" baseline="0"/>
                        <a:t> Routine</a:t>
                      </a:r>
                      <a:endParaRPr lang="en-US"/>
                    </a:p>
                  </a:txBody>
                  <a:tcPr anchor="ctr"/>
                </a:tc>
                <a:tc>
                  <a:txBody>
                    <a:bodyPr/>
                    <a:lstStyle/>
                    <a:p>
                      <a:pPr algn="ctr"/>
                      <a:r>
                        <a:rPr lang="en-US"/>
                        <a:t>Our Stories</a:t>
                      </a:r>
                    </a:p>
                  </a:txBody>
                  <a:tcPr anchor="ctr"/>
                </a:tc>
                <a:tc>
                  <a:txBody>
                    <a:bodyPr/>
                    <a:lstStyle/>
                    <a:p>
                      <a:pPr algn="ctr"/>
                      <a:r>
                        <a:rPr lang="en-US"/>
                        <a:t>Celebrations</a:t>
                      </a:r>
                    </a:p>
                  </a:txBody>
                  <a:tcPr anchor="ctr"/>
                </a:tc>
                <a:tc>
                  <a:txBody>
                    <a:bodyPr/>
                    <a:lstStyle/>
                    <a:p>
                      <a:pPr algn="ctr"/>
                      <a:r>
                        <a:rPr lang="en-US"/>
                        <a:t>Let’s Eat</a:t>
                      </a:r>
                    </a:p>
                  </a:txBody>
                  <a:tcPr anchor="ctr"/>
                </a:tc>
                <a:tc>
                  <a:txBody>
                    <a:bodyPr/>
                    <a:lstStyle/>
                    <a:p>
                      <a:pPr algn="ctr"/>
                      <a:r>
                        <a:rPr lang="en-US"/>
                        <a:t>Healthy Body/Healthy</a:t>
                      </a:r>
                      <a:r>
                        <a:rPr lang="en-US" baseline="0"/>
                        <a:t> Mind</a:t>
                      </a:r>
                      <a:endParaRPr lang="en-US"/>
                    </a:p>
                  </a:txBody>
                  <a:tcPr anchor="ctr"/>
                </a:tc>
              </a:tr>
            </a:tbl>
          </a:graphicData>
        </a:graphic>
      </p:graphicFrame>
    </p:spTree>
    <p:extLst>
      <p:ext uri="{BB962C8B-B14F-4D97-AF65-F5344CB8AC3E}">
        <p14:creationId xmlns:p14="http://schemas.microsoft.com/office/powerpoint/2010/main" val="18596648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	</a:t>
            </a:r>
          </a:p>
        </p:txBody>
      </p:sp>
      <p:sp>
        <p:nvSpPr>
          <p:cNvPr id="3" name="Content Placeholder 2"/>
          <p:cNvSpPr>
            <a:spLocks noGrp="1"/>
          </p:cNvSpPr>
          <p:nvPr>
            <p:ph idx="1"/>
          </p:nvPr>
        </p:nvSpPr>
        <p:spPr/>
        <p:txBody>
          <a:bodyPr/>
          <a:lstStyle/>
          <a:p>
            <a:r>
              <a:rPr lang="en-US"/>
              <a:t>How will semester and final exams work under the new curriculum model? </a:t>
            </a:r>
          </a:p>
          <a:p>
            <a:r>
              <a:rPr lang="en-US"/>
              <a:t>Do we agree that Stage 1 goals and Stage 2 assessments are required? Stage 3 is optional? Should languages have some anchor activities? </a:t>
            </a:r>
          </a:p>
          <a:p>
            <a:endParaRPr lang="en-US"/>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132464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605970" y="1272806"/>
            <a:ext cx="5375563" cy="5217970"/>
          </a:xfrm>
          <a:prstGeom prst="rect">
            <a:avLst/>
          </a:prstGeom>
          <a:effectLst>
            <a:outerShdw blurRad="50800" dir="14400000">
              <a:srgbClr val="000000">
                <a:alpha val="40000"/>
              </a:srgbClr>
            </a:outerShdw>
          </a:effectLst>
        </p:spPr>
      </p:pic>
      <p:sp>
        <p:nvSpPr>
          <p:cNvPr id="6" name="Rounded Rectangle 5"/>
          <p:cNvSpPr>
            <a:spLocks/>
          </p:cNvSpPr>
          <p:nvPr/>
        </p:nvSpPr>
        <p:spPr>
          <a:xfrm>
            <a:off x="7787640" y="2371852"/>
            <a:ext cx="3566160" cy="761999"/>
          </a:xfrm>
          <a:prstGeom prst="roundRect">
            <a:avLst>
              <a:gd name="adj" fmla="val 32727"/>
            </a:avLst>
          </a:prstGeom>
          <a:solidFill>
            <a:schemeClr val="accent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Culturally </a:t>
            </a:r>
          </a:p>
          <a:p>
            <a:pPr algn="ctr"/>
            <a:r>
              <a:rPr lang="en-US" sz="2400" b="1">
                <a:solidFill>
                  <a:schemeClr val="bg1"/>
                </a:solidFill>
              </a:rPr>
              <a:t>Focused</a:t>
            </a:r>
          </a:p>
        </p:txBody>
      </p:sp>
      <p:sp>
        <p:nvSpPr>
          <p:cNvPr id="9" name="Rounded Rectangle 8"/>
          <p:cNvSpPr>
            <a:spLocks/>
          </p:cNvSpPr>
          <p:nvPr/>
        </p:nvSpPr>
        <p:spPr>
          <a:xfrm>
            <a:off x="7787640" y="1247904"/>
            <a:ext cx="3566160" cy="761999"/>
          </a:xfrm>
          <a:prstGeom prst="roundRect">
            <a:avLst>
              <a:gd name="adj" fmla="val 32727"/>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Communicatively Purposeful</a:t>
            </a:r>
          </a:p>
        </p:txBody>
      </p:sp>
      <p:sp>
        <p:nvSpPr>
          <p:cNvPr id="10" name="Rounded Rectangle 9"/>
          <p:cNvSpPr>
            <a:spLocks/>
          </p:cNvSpPr>
          <p:nvPr/>
        </p:nvSpPr>
        <p:spPr>
          <a:xfrm>
            <a:off x="7787640" y="3495800"/>
            <a:ext cx="3566160" cy="761999"/>
          </a:xfrm>
          <a:prstGeom prst="roundRect">
            <a:avLst>
              <a:gd name="adj" fmla="val 32727"/>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Intrinsically Interesting</a:t>
            </a:r>
          </a:p>
        </p:txBody>
      </p:sp>
      <p:sp>
        <p:nvSpPr>
          <p:cNvPr id="12" name="Rounded Rectangle 11"/>
          <p:cNvSpPr>
            <a:spLocks/>
          </p:cNvSpPr>
          <p:nvPr/>
        </p:nvSpPr>
        <p:spPr>
          <a:xfrm>
            <a:off x="7787640" y="4619748"/>
            <a:ext cx="3566160" cy="761999"/>
          </a:xfrm>
          <a:prstGeom prst="roundRect">
            <a:avLst>
              <a:gd name="adj" fmla="val 32727"/>
            </a:avLst>
          </a:prstGeom>
          <a:solidFill>
            <a:srgbClr val="C47A8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Cognitively Engaging</a:t>
            </a:r>
          </a:p>
        </p:txBody>
      </p:sp>
      <p:sp>
        <p:nvSpPr>
          <p:cNvPr id="13" name="Rounded Rectangle 12"/>
          <p:cNvSpPr>
            <a:spLocks/>
          </p:cNvSpPr>
          <p:nvPr/>
        </p:nvSpPr>
        <p:spPr>
          <a:xfrm>
            <a:off x="7787640" y="5743697"/>
            <a:ext cx="3566160" cy="761999"/>
          </a:xfrm>
          <a:prstGeom prst="roundRect">
            <a:avLst>
              <a:gd name="adj" fmla="val 32727"/>
            </a:avLst>
          </a:prstGeom>
          <a:solidFill>
            <a:srgbClr val="4AB0B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Standards-Based</a:t>
            </a:r>
          </a:p>
        </p:txBody>
      </p:sp>
      <p:sp>
        <p:nvSpPr>
          <p:cNvPr id="3" name="Slide Number Placeholder 2"/>
          <p:cNvSpPr>
            <a:spLocks noGrp="1"/>
          </p:cNvSpPr>
          <p:nvPr>
            <p:ph type="sldNum" sz="quarter" idx="12"/>
          </p:nvPr>
        </p:nvSpPr>
        <p:spPr/>
        <p:txBody>
          <a:bodyPr/>
          <a:lstStyle/>
          <a:p>
            <a:fld id="{D57F1E4F-1CFF-5643-939E-02111984F565}" type="slidenum">
              <a:rPr lang="en-US" smtClean="0"/>
              <a:t>3</a:t>
            </a:fld>
            <a:endParaRPr lang="en-US" dirty="0"/>
          </a:p>
        </p:txBody>
      </p:sp>
      <p:sp>
        <p:nvSpPr>
          <p:cNvPr id="15" name="TextBox 5"/>
          <p:cNvSpPr txBox="1">
            <a:spLocks noChangeArrowheads="1"/>
          </p:cNvSpPr>
          <p:nvPr/>
        </p:nvSpPr>
        <p:spPr bwMode="auto">
          <a:xfrm>
            <a:off x="3970410" y="6121444"/>
            <a:ext cx="2097882" cy="369332"/>
          </a:xfrm>
          <a:prstGeom prst="rect">
            <a:avLst/>
          </a:prstGeom>
          <a:noFill/>
          <a:ln w="9525">
            <a:noFill/>
            <a:miter lim="800000"/>
            <a:headEnd/>
            <a:tailEnd/>
          </a:ln>
        </p:spPr>
        <p:txBody>
          <a:bodyPr wrap="none">
            <a:prstTxWarp prst="textNoShape">
              <a:avLst/>
            </a:prstTxWarp>
            <a:spAutoFit/>
          </a:bodyPr>
          <a:lstStyle/>
          <a:p>
            <a:pPr algn="r"/>
            <a:r>
              <a:rPr lang="en-US">
                <a:solidFill>
                  <a:schemeClr val="bg1"/>
                </a:solidFill>
              </a:rPr>
              <a:t>© Clementi &amp; Terrill </a:t>
            </a:r>
          </a:p>
        </p:txBody>
      </p:sp>
      <p:sp>
        <p:nvSpPr>
          <p:cNvPr id="11" name="Title 3"/>
          <p:cNvSpPr>
            <a:spLocks noGrp="1"/>
          </p:cNvSpPr>
          <p:nvPr>
            <p:ph type="title"/>
          </p:nvPr>
        </p:nvSpPr>
        <p:spPr>
          <a:xfrm>
            <a:off x="722085" y="59361"/>
            <a:ext cx="10515600" cy="1325563"/>
          </a:xfrm>
        </p:spPr>
        <p:txBody>
          <a:bodyPr>
            <a:normAutofit/>
          </a:bodyPr>
          <a:lstStyle/>
          <a:p>
            <a:pPr algn="ctr"/>
            <a:r>
              <a:rPr lang="en-US" sz="4000" dirty="0">
                <a:solidFill>
                  <a:schemeClr val="tx1"/>
                </a:solidFill>
              </a:rPr>
              <a:t>Mindset for Unit, Lesson, and Curriculum Design</a:t>
            </a:r>
          </a:p>
        </p:txBody>
      </p:sp>
    </p:spTree>
    <p:extLst>
      <p:ext uri="{BB962C8B-B14F-4D97-AF65-F5344CB8AC3E}">
        <p14:creationId xmlns:p14="http://schemas.microsoft.com/office/powerpoint/2010/main" val="2062044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itle 1">
            <a:extLst>
              <a:ext uri="{FF2B5EF4-FFF2-40B4-BE49-F238E27FC236}">
                <a16:creationId xmlns:a16="http://schemas.microsoft.com/office/drawing/2014/main" xmlns="" id="{2DD2F2BC-A379-4DFE-81FB-90ECCD4DE20D}"/>
              </a:ext>
            </a:extLst>
          </p:cNvPr>
          <p:cNvSpPr txBox="1">
            <a:spLocks/>
          </p:cNvSpPr>
          <p:nvPr/>
        </p:nvSpPr>
        <p:spPr>
          <a:xfrm>
            <a:off x="838199" y="19843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a:t>Theme/Topic and Essential Question</a:t>
            </a:r>
          </a:p>
        </p:txBody>
      </p:sp>
      <p:pic>
        <p:nvPicPr>
          <p:cNvPr id="5" name="Picture 4">
            <a:extLst>
              <a:ext uri="{FF2B5EF4-FFF2-40B4-BE49-F238E27FC236}">
                <a16:creationId xmlns:a16="http://schemas.microsoft.com/office/drawing/2014/main" xmlns="" id="{9CE879C5-3238-4C90-BFC1-7940CB522094}"/>
              </a:ext>
            </a:extLst>
          </p:cNvPr>
          <p:cNvPicPr>
            <a:picLocks noChangeAspect="1"/>
          </p:cNvPicPr>
          <p:nvPr/>
        </p:nvPicPr>
        <p:blipFill>
          <a:blip r:embed="rId2"/>
          <a:stretch>
            <a:fillRect/>
          </a:stretch>
        </p:blipFill>
        <p:spPr>
          <a:xfrm>
            <a:off x="2069042" y="1524001"/>
            <a:ext cx="8053915" cy="4832349"/>
          </a:xfrm>
          <a:prstGeom prst="rect">
            <a:avLst/>
          </a:prstGeom>
        </p:spPr>
      </p:pic>
    </p:spTree>
    <p:extLst>
      <p:ext uri="{BB962C8B-B14F-4D97-AF65-F5344CB8AC3E}">
        <p14:creationId xmlns:p14="http://schemas.microsoft.com/office/powerpoint/2010/main" val="1902663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610040787"/>
              </p:ext>
            </p:extLst>
          </p:nvPr>
        </p:nvGraphicFramePr>
        <p:xfrm>
          <a:off x="2" y="571501"/>
          <a:ext cx="12192000" cy="3403938"/>
        </p:xfrm>
        <a:graphic>
          <a:graphicData uri="http://schemas.openxmlformats.org/drawingml/2006/table">
            <a:tbl>
              <a:tblPr firstRow="1" bandRow="1">
                <a:tableStyleId>{5C22544A-7EE6-4342-B048-85BDC9FD1C3A}</a:tableStyleId>
              </a:tblPr>
              <a:tblGrid>
                <a:gridCol w="2438400"/>
                <a:gridCol w="2438400"/>
                <a:gridCol w="2438400"/>
                <a:gridCol w="2438400"/>
                <a:gridCol w="2438400"/>
              </a:tblGrid>
              <a:tr h="467529">
                <a:tc gridSpan="5">
                  <a:txBody>
                    <a:bodyPr/>
                    <a:lstStyle/>
                    <a:p>
                      <a:pPr algn="ctr"/>
                      <a:r>
                        <a:rPr lang="en-US" sz="2400"/>
                        <a:t>Level 1</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r>
                        <a:rPr lang="en-US"/>
                        <a:t>Personal and Public Identities</a:t>
                      </a:r>
                    </a:p>
                  </a:txBody>
                  <a:tcPr/>
                </a:tc>
                <a:tc>
                  <a:txBody>
                    <a:bodyPr/>
                    <a:lstStyle/>
                    <a:p>
                      <a:r>
                        <a:rPr lang="en-US"/>
                        <a:t>Families and Communities</a:t>
                      </a:r>
                    </a:p>
                  </a:txBody>
                  <a:tcPr/>
                </a:tc>
                <a:tc>
                  <a:txBody>
                    <a:bodyPr/>
                    <a:lstStyle/>
                    <a:p>
                      <a:r>
                        <a:rPr lang="en-US"/>
                        <a:t>Contemporary Life</a:t>
                      </a:r>
                    </a:p>
                  </a:txBody>
                  <a:tcPr/>
                </a:tc>
                <a:tc>
                  <a:txBody>
                    <a:bodyPr/>
                    <a:lstStyle/>
                    <a:p>
                      <a:r>
                        <a:rPr lang="en-US"/>
                        <a:t>Global Challenges</a:t>
                      </a:r>
                    </a:p>
                  </a:txBody>
                  <a:tcPr/>
                </a:tc>
                <a:tc>
                  <a:txBody>
                    <a:bodyPr/>
                    <a:lstStyle/>
                    <a:p>
                      <a:r>
                        <a:rPr lang="en-US"/>
                        <a:t>Contemporary Life</a:t>
                      </a:r>
                    </a:p>
                  </a:txBody>
                  <a:tcPr/>
                </a:tc>
              </a:tr>
              <a:tr h="422624">
                <a:tc>
                  <a:txBody>
                    <a:bodyPr/>
                    <a:lstStyle/>
                    <a:p>
                      <a:r>
                        <a:rPr lang="en-US"/>
                        <a:t>Our Identities</a:t>
                      </a:r>
                    </a:p>
                  </a:txBody>
                  <a:tcPr/>
                </a:tc>
                <a:tc>
                  <a:txBody>
                    <a:bodyPr/>
                    <a:lstStyle/>
                    <a:p>
                      <a:r>
                        <a:rPr lang="en-US"/>
                        <a:t>Our Connections</a:t>
                      </a:r>
                    </a:p>
                  </a:txBody>
                  <a:tcPr/>
                </a:tc>
                <a:tc>
                  <a:txBody>
                    <a:bodyPr/>
                    <a:lstStyle/>
                    <a:p>
                      <a:r>
                        <a:rPr lang="en-US"/>
                        <a:t>Food and Celebrations</a:t>
                      </a:r>
                    </a:p>
                  </a:txBody>
                  <a:tcPr/>
                </a:tc>
                <a:tc>
                  <a:txBody>
                    <a:bodyPr/>
                    <a:lstStyle/>
                    <a:p>
                      <a:r>
                        <a:rPr lang="en-US"/>
                        <a:t>Schooling Around the World</a:t>
                      </a:r>
                    </a:p>
                  </a:txBody>
                  <a:tcPr/>
                </a:tc>
                <a:tc>
                  <a:txBody>
                    <a:bodyPr/>
                    <a:lstStyle/>
                    <a:p>
                      <a:r>
                        <a:rPr lang="en-US"/>
                        <a:t>Vacation Time</a:t>
                      </a:r>
                    </a:p>
                  </a:txBody>
                  <a:tcPr/>
                </a:tc>
              </a:tr>
              <a:tr h="4226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Who am I? Who are you?</a:t>
                      </a:r>
                      <a:r>
                        <a:rPr lang="en-US" baseline="0"/>
                        <a:t> </a:t>
                      </a:r>
                      <a:r>
                        <a:rPr lang="en-US"/>
                        <a:t>How are our identities</a:t>
                      </a:r>
                      <a:r>
                        <a:rPr lang="en-US" baseline="0"/>
                        <a:t> influenced by where we live?</a:t>
                      </a:r>
                      <a:endParaRPr lang="en-US"/>
                    </a:p>
                  </a:txBody>
                  <a:tcPr/>
                </a:tc>
                <a:tc>
                  <a:txBody>
                    <a:bodyPr/>
                    <a:lstStyle/>
                    <a:p>
                      <a:r>
                        <a:rPr lang="en-US"/>
                        <a:t>How are we connected to others?</a:t>
                      </a:r>
                    </a:p>
                  </a:txBody>
                  <a:tcPr/>
                </a:tc>
                <a:tc>
                  <a:txBody>
                    <a:bodyPr/>
                    <a:lstStyle/>
                    <a:p>
                      <a:r>
                        <a:rPr lang="en-US" sz="1800" b="0" i="0" u="none" strike="noStrike" kern="1200">
                          <a:solidFill>
                            <a:schemeClr val="dk1"/>
                          </a:solidFill>
                          <a:effectLst/>
                          <a:latin typeface="+mn-lt"/>
                          <a:ea typeface="+mn-ea"/>
                          <a:cs typeface="+mn-cs"/>
                        </a:rPr>
                        <a:t>What special traditions and rituals are part of our celebrations?</a:t>
                      </a:r>
                      <a:endParaRPr lang="en-US"/>
                    </a:p>
                  </a:txBody>
                  <a:tcPr/>
                </a:tc>
                <a:tc>
                  <a:txBody>
                    <a:bodyPr/>
                    <a:lstStyle/>
                    <a:p>
                      <a:r>
                        <a:rPr lang="en-US"/>
                        <a:t>What role does school play in our lives? </a:t>
                      </a:r>
                    </a:p>
                  </a:txBody>
                  <a:tcPr/>
                </a:tc>
                <a:tc>
                  <a:txBody>
                    <a:bodyPr/>
                    <a:lstStyle/>
                    <a:p>
                      <a:r>
                        <a:rPr lang="en-US"/>
                        <a:t>What is an ideal vacation?</a:t>
                      </a:r>
                    </a:p>
                  </a:txBody>
                  <a:tcPr/>
                </a:tc>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graphicFrame>
        <p:nvGraphicFramePr>
          <p:cNvPr id="7" name="Content Placeholder 4"/>
          <p:cNvGraphicFramePr>
            <a:graphicFrameLocks noGrp="1"/>
          </p:cNvGraphicFramePr>
          <p:nvPr>
            <p:ph idx="1"/>
            <p:extLst>
              <p:ext uri="{D42A27DB-BD31-4B8C-83A1-F6EECF244321}">
                <p14:modId xmlns:p14="http://schemas.microsoft.com/office/powerpoint/2010/main" val="974349277"/>
              </p:ext>
            </p:extLst>
          </p:nvPr>
        </p:nvGraphicFramePr>
        <p:xfrm>
          <a:off x="2" y="4788768"/>
          <a:ext cx="12192000" cy="1564809"/>
        </p:xfrm>
        <a:graphic>
          <a:graphicData uri="http://schemas.openxmlformats.org/drawingml/2006/table">
            <a:tbl>
              <a:tblPr firstRow="1" bandRow="1">
                <a:tableStyleId>{5C22544A-7EE6-4342-B048-85BDC9FD1C3A}</a:tableStyleId>
              </a:tblPr>
              <a:tblGrid>
                <a:gridCol w="2438400"/>
                <a:gridCol w="2438400"/>
                <a:gridCol w="2438400"/>
                <a:gridCol w="2438400"/>
                <a:gridCol w="2438400"/>
              </a:tblGrid>
              <a:tr h="220399">
                <a:tc gridSpan="5">
                  <a:txBody>
                    <a:bodyPr/>
                    <a:lstStyle/>
                    <a:p>
                      <a:pPr algn="ctr"/>
                      <a:r>
                        <a:rPr lang="en-US" sz="2400"/>
                        <a:t>Level 2</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pPr algn="ctr"/>
                      <a:r>
                        <a:rPr lang="en-US"/>
                        <a:t>Daily</a:t>
                      </a:r>
                      <a:r>
                        <a:rPr lang="en-US" baseline="0"/>
                        <a:t> Routine</a:t>
                      </a:r>
                      <a:endParaRPr lang="en-US"/>
                    </a:p>
                  </a:txBody>
                  <a:tcPr anchor="ctr"/>
                </a:tc>
                <a:tc>
                  <a:txBody>
                    <a:bodyPr/>
                    <a:lstStyle/>
                    <a:p>
                      <a:pPr algn="ctr"/>
                      <a:r>
                        <a:rPr lang="en-US"/>
                        <a:t>Our Stories</a:t>
                      </a:r>
                    </a:p>
                  </a:txBody>
                  <a:tcPr anchor="ctr"/>
                </a:tc>
                <a:tc>
                  <a:txBody>
                    <a:bodyPr/>
                    <a:lstStyle/>
                    <a:p>
                      <a:pPr algn="ctr"/>
                      <a:r>
                        <a:rPr lang="en-US"/>
                        <a:t>Celebrations</a:t>
                      </a:r>
                    </a:p>
                  </a:txBody>
                  <a:tcPr anchor="ctr"/>
                </a:tc>
                <a:tc>
                  <a:txBody>
                    <a:bodyPr/>
                    <a:lstStyle/>
                    <a:p>
                      <a:pPr algn="ctr"/>
                      <a:r>
                        <a:rPr lang="en-US"/>
                        <a:t>Let’s Eat</a:t>
                      </a:r>
                    </a:p>
                  </a:txBody>
                  <a:tcPr anchor="ctr"/>
                </a:tc>
                <a:tc>
                  <a:txBody>
                    <a:bodyPr/>
                    <a:lstStyle/>
                    <a:p>
                      <a:pPr algn="ctr"/>
                      <a:r>
                        <a:rPr lang="en-US"/>
                        <a:t>Healthy Body/Healthy</a:t>
                      </a:r>
                      <a:r>
                        <a:rPr lang="en-US" baseline="0"/>
                        <a:t> Mind</a:t>
                      </a:r>
                      <a:endParaRPr lang="en-US"/>
                    </a:p>
                  </a:txBody>
                  <a:tcPr anchor="ctr"/>
                </a:tc>
              </a:tr>
            </a:tbl>
          </a:graphicData>
        </a:graphic>
      </p:graphicFrame>
    </p:spTree>
    <p:extLst>
      <p:ext uri="{BB962C8B-B14F-4D97-AF65-F5344CB8AC3E}">
        <p14:creationId xmlns:p14="http://schemas.microsoft.com/office/powerpoint/2010/main" val="1661554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5" name="Title 1">
            <a:extLst>
              <a:ext uri="{FF2B5EF4-FFF2-40B4-BE49-F238E27FC236}">
                <a16:creationId xmlns:a16="http://schemas.microsoft.com/office/drawing/2014/main" xmlns="" id="{1811CA60-A1FE-4432-898B-C19264D67F82}"/>
              </a:ext>
            </a:extLst>
          </p:cNvPr>
          <p:cNvSpPr>
            <a:spLocks noGrp="1"/>
          </p:cNvSpPr>
          <p:nvPr>
            <p:ph type="title"/>
          </p:nvPr>
        </p:nvSpPr>
        <p:spPr>
          <a:xfrm>
            <a:off x="616130" y="352062"/>
            <a:ext cx="10500361" cy="862783"/>
          </a:xfrm>
        </p:spPr>
        <p:txBody>
          <a:bodyPr/>
          <a:lstStyle/>
          <a:p>
            <a:pPr algn="ctr"/>
            <a:r>
              <a:rPr lang="en-US" b="1" dirty="0">
                <a:latin typeface="Corbel" charset="0"/>
                <a:ea typeface="Corbel" charset="0"/>
                <a:cs typeface="Corbel" charset="0"/>
              </a:rPr>
              <a:t>UNIT  GOALS</a:t>
            </a:r>
          </a:p>
        </p:txBody>
      </p:sp>
      <p:sp>
        <p:nvSpPr>
          <p:cNvPr id="46" name="Rounded Rectangle 45"/>
          <p:cNvSpPr/>
          <p:nvPr/>
        </p:nvSpPr>
        <p:spPr>
          <a:xfrm>
            <a:off x="5428706" y="3108963"/>
            <a:ext cx="2338251" cy="13846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a:solidFill>
                  <a:schemeClr val="tx1"/>
                </a:solidFill>
                <a:latin typeface="Corbel" charset="0"/>
                <a:ea typeface="Corbel" charset="0"/>
                <a:cs typeface="Corbel" charset="0"/>
              </a:rPr>
              <a:t>Essential Question</a:t>
            </a:r>
          </a:p>
        </p:txBody>
      </p:sp>
      <p:sp>
        <p:nvSpPr>
          <p:cNvPr id="47" name="Rounded Rectangle 46"/>
          <p:cNvSpPr/>
          <p:nvPr/>
        </p:nvSpPr>
        <p:spPr>
          <a:xfrm>
            <a:off x="228599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Interpretive</a:t>
            </a:r>
          </a:p>
        </p:txBody>
      </p:sp>
      <p:sp>
        <p:nvSpPr>
          <p:cNvPr id="48" name="Rounded Rectangle 47"/>
          <p:cNvSpPr/>
          <p:nvPr/>
        </p:nvSpPr>
        <p:spPr>
          <a:xfrm>
            <a:off x="5272089" y="1277878"/>
            <a:ext cx="2669581" cy="1047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Presentational</a:t>
            </a:r>
          </a:p>
        </p:txBody>
      </p:sp>
      <p:sp>
        <p:nvSpPr>
          <p:cNvPr id="49" name="Rounded Rectangle 48"/>
          <p:cNvSpPr/>
          <p:nvPr/>
        </p:nvSpPr>
        <p:spPr>
          <a:xfrm>
            <a:off x="864978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Interpersonal</a:t>
            </a:r>
          </a:p>
        </p:txBody>
      </p:sp>
      <p:cxnSp>
        <p:nvCxnSpPr>
          <p:cNvPr id="50" name="Straight Arrow Connector 49"/>
          <p:cNvCxnSpPr/>
          <p:nvPr/>
        </p:nvCxnSpPr>
        <p:spPr>
          <a:xfrm flipH="1" flipV="1">
            <a:off x="4754880" y="3182073"/>
            <a:ext cx="621574" cy="2743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6608173" y="2452553"/>
            <a:ext cx="2721" cy="6021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7936774" y="3077569"/>
            <a:ext cx="590549" cy="40695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10-Point Star 52"/>
          <p:cNvSpPr>
            <a:spLocks noChangeAspect="1"/>
          </p:cNvSpPr>
          <p:nvPr/>
        </p:nvSpPr>
        <p:spPr>
          <a:xfrm>
            <a:off x="2103120" y="1664608"/>
            <a:ext cx="640080" cy="640080"/>
          </a:xfrm>
          <a:prstGeom prst="star1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2103119" y="3465557"/>
            <a:ext cx="9015551" cy="2692028"/>
            <a:chOff x="1358535" y="3465557"/>
            <a:chExt cx="9015551" cy="2692028"/>
          </a:xfrm>
        </p:grpSpPr>
        <p:sp>
          <p:nvSpPr>
            <p:cNvPr id="55" name="Rounded Rectangle 54"/>
            <p:cNvSpPr/>
            <p:nvPr/>
          </p:nvSpPr>
          <p:spPr>
            <a:xfrm>
              <a:off x="154141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Cultures</a:t>
              </a:r>
            </a:p>
          </p:txBody>
        </p:sp>
        <p:sp>
          <p:nvSpPr>
            <p:cNvPr id="56" name="Rounded Rectangle 55"/>
            <p:cNvSpPr/>
            <p:nvPr/>
          </p:nvSpPr>
          <p:spPr>
            <a:xfrm>
              <a:off x="3189513" y="5149686"/>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Connections</a:t>
              </a:r>
            </a:p>
          </p:txBody>
        </p:sp>
        <p:sp>
          <p:nvSpPr>
            <p:cNvPr id="57" name="Rounded Rectangle 56"/>
            <p:cNvSpPr/>
            <p:nvPr/>
          </p:nvSpPr>
          <p:spPr>
            <a:xfrm>
              <a:off x="6266901" y="5151745"/>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Comparisons</a:t>
              </a:r>
            </a:p>
          </p:txBody>
        </p:sp>
        <p:sp>
          <p:nvSpPr>
            <p:cNvPr id="58" name="Rounded Rectangle 57"/>
            <p:cNvSpPr/>
            <p:nvPr/>
          </p:nvSpPr>
          <p:spPr>
            <a:xfrm>
              <a:off x="790520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Communities</a:t>
              </a:r>
            </a:p>
          </p:txBody>
        </p:sp>
        <p:cxnSp>
          <p:nvCxnSpPr>
            <p:cNvPr id="59" name="Straight Arrow Connector 58"/>
            <p:cNvCxnSpPr/>
            <p:nvPr/>
          </p:nvCxnSpPr>
          <p:spPr>
            <a:xfrm flipH="1">
              <a:off x="4087041" y="4003725"/>
              <a:ext cx="518703" cy="28869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4631870" y="4631069"/>
              <a:ext cx="488770" cy="4098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512648" y="4631313"/>
              <a:ext cx="410666" cy="4240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7168511" y="4129216"/>
              <a:ext cx="621575" cy="28299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10-Point Star 62"/>
            <p:cNvSpPr>
              <a:spLocks noChangeAspect="1"/>
            </p:cNvSpPr>
            <p:nvPr/>
          </p:nvSpPr>
          <p:spPr>
            <a:xfrm>
              <a:off x="1358535" y="3465557"/>
              <a:ext cx="640080" cy="640080"/>
            </a:xfrm>
            <a:prstGeom prst="star1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grpSp>
      <p:pic>
        <p:nvPicPr>
          <p:cNvPr id="64" name="Content Placeholder 6" descr="Screen Shot 2015-03-21 at 10.33.10 AM.png"/>
          <p:cNvPicPr>
            <a:picLocks noChangeAspect="1"/>
          </p:cNvPicPr>
          <p:nvPr/>
        </p:nvPicPr>
        <p:blipFill>
          <a:blip r:embed="rId2"/>
          <a:stretch>
            <a:fillRect/>
          </a:stretch>
        </p:blipFill>
        <p:spPr>
          <a:xfrm>
            <a:off x="85171" y="107856"/>
            <a:ext cx="1946190" cy="1828800"/>
          </a:xfrm>
          <a:prstGeom prst="rect">
            <a:avLst/>
          </a:prstGeom>
        </p:spPr>
      </p:pic>
    </p:spTree>
    <p:extLst>
      <p:ext uri="{BB962C8B-B14F-4D97-AF65-F5344CB8AC3E}">
        <p14:creationId xmlns:p14="http://schemas.microsoft.com/office/powerpoint/2010/main" val="20282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000"/>
            <a:ext cx="12192000" cy="5829411"/>
          </a:xfrm>
          <a:prstGeom prst="rect">
            <a:avLst/>
          </a:prstGeom>
        </p:spPr>
      </p:pic>
    </p:spTree>
    <p:extLst>
      <p:ext uri="{BB962C8B-B14F-4D97-AF65-F5344CB8AC3E}">
        <p14:creationId xmlns:p14="http://schemas.microsoft.com/office/powerpoint/2010/main" val="13567263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5900"/>
            <a:ext cx="12192000" cy="3869899"/>
          </a:xfrm>
          <a:prstGeom prst="rect">
            <a:avLst/>
          </a:prstGeom>
        </p:spPr>
      </p:pic>
    </p:spTree>
    <p:extLst>
      <p:ext uri="{BB962C8B-B14F-4D97-AF65-F5344CB8AC3E}">
        <p14:creationId xmlns:p14="http://schemas.microsoft.com/office/powerpoint/2010/main" val="3356973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57747"/>
            <a:ext cx="12192001" cy="4695732"/>
          </a:xfrm>
          <a:prstGeom prst="rect">
            <a:avLst/>
          </a:prstGeom>
        </p:spPr>
      </p:pic>
    </p:spTree>
    <p:extLst>
      <p:ext uri="{BB962C8B-B14F-4D97-AF65-F5344CB8AC3E}">
        <p14:creationId xmlns:p14="http://schemas.microsoft.com/office/powerpoint/2010/main" val="87038447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5140</TotalTime>
  <Words>1047</Words>
  <Application>Microsoft Macintosh PowerPoint</Application>
  <PresentationFormat>Widescreen</PresentationFormat>
  <Paragraphs>201</Paragraphs>
  <Slides>27</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Baskerville Old Face</vt:lpstr>
      <vt:lpstr>Calibri</vt:lpstr>
      <vt:lpstr>Cambria</vt:lpstr>
      <vt:lpstr>Century Gothic</vt:lpstr>
      <vt:lpstr>Corbel</vt:lpstr>
      <vt:lpstr>ＭＳ Ｐゴシック</vt:lpstr>
      <vt:lpstr>Times New Roman</vt:lpstr>
      <vt:lpstr>Arial</vt:lpstr>
      <vt:lpstr>Depth</vt:lpstr>
      <vt:lpstr>PowerPoint Presentation</vt:lpstr>
      <vt:lpstr>PowerPoint Presentation</vt:lpstr>
      <vt:lpstr>Mindset for Unit, Lesson, and Curriculum Design</vt:lpstr>
      <vt:lpstr>PowerPoint Presentation</vt:lpstr>
      <vt:lpstr>PowerPoint Presentation</vt:lpstr>
      <vt:lpstr>UNIT  GOALS</vt:lpstr>
      <vt:lpstr>PowerPoint Presentation</vt:lpstr>
      <vt:lpstr>PowerPoint Presentation</vt:lpstr>
      <vt:lpstr>PowerPoint Presentation</vt:lpstr>
      <vt:lpstr>PowerPoint Presentation</vt:lpstr>
      <vt:lpstr>ACTFL Integrated Performance Assessment</vt:lpstr>
      <vt:lpstr>PowerPoint Presentation</vt:lpstr>
      <vt:lpstr>PowerPoint Presentation</vt:lpstr>
      <vt:lpstr>PowerPoint Presentation</vt:lpstr>
      <vt:lpstr>PowerPoint Presentation</vt:lpstr>
      <vt:lpstr>PowerPoint Presentation</vt:lpstr>
      <vt:lpstr>Future Ready Skills</vt:lpstr>
      <vt:lpstr>PowerPoint Presentation</vt:lpstr>
      <vt:lpstr>PowerPoint Presentation</vt:lpstr>
      <vt:lpstr>Assessment is in English</vt:lpstr>
      <vt:lpstr>PowerPoint Presentation</vt:lpstr>
      <vt:lpstr>Possible Gradebook Categories</vt:lpstr>
      <vt:lpstr>PowerPoint Presentation</vt:lpstr>
      <vt:lpstr>Instruction is in Target Language</vt:lpstr>
      <vt:lpstr>PowerPoint Presentation</vt:lpstr>
      <vt:lpstr>PowerPoint Presentation</vt:lpstr>
      <vt:lpstr>Questions </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That Lasts:  Keys to Effective Unit Design</dc:title>
  <dc:creator>Laura</dc:creator>
  <cp:lastModifiedBy>Laura</cp:lastModifiedBy>
  <cp:revision>163</cp:revision>
  <cp:lastPrinted>2018-04-16T20:12:20Z</cp:lastPrinted>
  <dcterms:created xsi:type="dcterms:W3CDTF">2018-03-24T01:01:15Z</dcterms:created>
  <dcterms:modified xsi:type="dcterms:W3CDTF">2018-05-01T16:24:24Z</dcterms:modified>
</cp:coreProperties>
</file>